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63"/>
  </p:notesMasterIdLst>
  <p:sldIdLst>
    <p:sldId id="256" r:id="rId2"/>
    <p:sldId id="257" r:id="rId3"/>
    <p:sldId id="265" r:id="rId4"/>
    <p:sldId id="266" r:id="rId5"/>
    <p:sldId id="336" r:id="rId6"/>
    <p:sldId id="268" r:id="rId7"/>
    <p:sldId id="337" r:id="rId8"/>
    <p:sldId id="272" r:id="rId9"/>
    <p:sldId id="267" r:id="rId10"/>
    <p:sldId id="271" r:id="rId11"/>
    <p:sldId id="273" r:id="rId12"/>
    <p:sldId id="258" r:id="rId13"/>
    <p:sldId id="275" r:id="rId14"/>
    <p:sldId id="276" r:id="rId15"/>
    <p:sldId id="277" r:id="rId16"/>
    <p:sldId id="279" r:id="rId17"/>
    <p:sldId id="280" r:id="rId18"/>
    <p:sldId id="281" r:id="rId19"/>
    <p:sldId id="282" r:id="rId20"/>
    <p:sldId id="259" r:id="rId21"/>
    <p:sldId id="285" r:id="rId22"/>
    <p:sldId id="286" r:id="rId23"/>
    <p:sldId id="287" r:id="rId24"/>
    <p:sldId id="288" r:id="rId25"/>
    <p:sldId id="289" r:id="rId26"/>
    <p:sldId id="290" r:id="rId27"/>
    <p:sldId id="291" r:id="rId28"/>
    <p:sldId id="260" r:id="rId29"/>
    <p:sldId id="299" r:id="rId30"/>
    <p:sldId id="295" r:id="rId31"/>
    <p:sldId id="302" r:id="rId32"/>
    <p:sldId id="303" r:id="rId33"/>
    <p:sldId id="297" r:id="rId34"/>
    <p:sldId id="261" r:id="rId35"/>
    <p:sldId id="305" r:id="rId36"/>
    <p:sldId id="306" r:id="rId37"/>
    <p:sldId id="307" r:id="rId38"/>
    <p:sldId id="308" r:id="rId39"/>
    <p:sldId id="309" r:id="rId40"/>
    <p:sldId id="310" r:id="rId41"/>
    <p:sldId id="311" r:id="rId42"/>
    <p:sldId id="312" r:id="rId43"/>
    <p:sldId id="313" r:id="rId44"/>
    <p:sldId id="262" r:id="rId45"/>
    <p:sldId id="315" r:id="rId46"/>
    <p:sldId id="316" r:id="rId47"/>
    <p:sldId id="317" r:id="rId48"/>
    <p:sldId id="318" r:id="rId49"/>
    <p:sldId id="319" r:id="rId50"/>
    <p:sldId id="320" r:id="rId51"/>
    <p:sldId id="322" r:id="rId52"/>
    <p:sldId id="263" r:id="rId53"/>
    <p:sldId id="325" r:id="rId54"/>
    <p:sldId id="326" r:id="rId55"/>
    <p:sldId id="327" r:id="rId56"/>
    <p:sldId id="332" r:id="rId57"/>
    <p:sldId id="328" r:id="rId58"/>
    <p:sldId id="333" r:id="rId59"/>
    <p:sldId id="329" r:id="rId60"/>
    <p:sldId id="330" r:id="rId61"/>
    <p:sldId id="331" r:id="rId62"/>
  </p:sldIdLst>
  <p:sldSz cx="14630400" cy="8229600"/>
  <p:notesSz cx="8229600" cy="14630400"/>
  <p:embeddedFontLst>
    <p:embeddedFont>
      <p:font typeface="Consolas" panose="020B0609020204030204" pitchFamily="49" charset="0"/>
      <p:regular r:id="rId64"/>
      <p:bold r:id="rId65"/>
      <p:italic r:id="rId66"/>
      <p:boldItalic r:id="rId67"/>
    </p:embeddedFont>
    <p:embeddedFont>
      <p:font typeface="Lora" pitchFamily="2" charset="0"/>
      <p:regular r:id="rId68"/>
    </p:embeddedFont>
    <p:embeddedFont>
      <p:font typeface="Source Sans Pro" panose="020B0503030403020204" pitchFamily="34" charset="0"/>
      <p:regular r:id="rId69"/>
      <p:bold r:id="rId70"/>
    </p:embeddedFont>
    <p:embeddedFont>
      <p:font typeface="Source Sans Pro Bold" panose="020B0703030403020204" charset="0"/>
      <p:bold r:id="rId71"/>
    </p:embeddedFont>
    <p:embeddedFont>
      <p:font typeface="等线" panose="02010600030101010101" pitchFamily="2" charset="-122"/>
      <p:regular r:id="rId72"/>
      <p:bold r:id="rId73"/>
    </p:embeddedFont>
    <p:embeddedFont>
      <p:font typeface="等线 Light" panose="02010600030101010101" pitchFamily="2" charset="-122"/>
      <p:regular r:id="rId74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70" autoAdjust="0"/>
    <p:restoredTop sz="94610"/>
  </p:normalViewPr>
  <p:slideViewPr>
    <p:cSldViewPr snapToGrid="0" snapToObjects="1">
      <p:cViewPr varScale="1">
        <p:scale>
          <a:sx n="82" d="100"/>
          <a:sy n="82" d="100"/>
        </p:scale>
        <p:origin x="99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notesMaster" Target="notesMasters/notesMaster1.xml"/><Relationship Id="rId68" Type="http://schemas.openxmlformats.org/officeDocument/2006/relationships/font" Target="fonts/font5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3.fntdata"/><Relationship Id="rId74" Type="http://schemas.openxmlformats.org/officeDocument/2006/relationships/font" Target="fonts/font11.fntdata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1.fntdata"/><Relationship Id="rId69" Type="http://schemas.openxmlformats.org/officeDocument/2006/relationships/font" Target="fonts/font6.fntdata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9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4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7.fntdata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2.fntdata"/><Relationship Id="rId73" Type="http://schemas.openxmlformats.org/officeDocument/2006/relationships/font" Target="fonts/font10.fntdata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font" Target="fonts/font8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990127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87FC48-6E20-7B37-F006-6C8BF84102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20CFF47-A8B7-F11D-5FB7-5D51A579F86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7E6EE76-E0C9-B424-EF51-7383BF0A95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2C1609-7AE8-A52A-BBE7-21134B99721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633179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1F5AF9-54C6-374F-EB82-39DCC6225B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0F87272-FD53-E4F0-7160-FE48CAD34E2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1DFAE11-9EFC-D702-3743-D111836106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9B032C-3F13-983F-E192-D5270336942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5971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9291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5270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3.png"/><Relationship Id="rId5" Type="http://schemas.openxmlformats.org/officeDocument/2006/relationships/image" Target="../media/image5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0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0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9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0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8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837724" y="2473166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图像处理综合系统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436098" y="3536156"/>
            <a:ext cx="8159262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将介绍一个全面的图像处理系统</a:t>
            </a: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，包括直方图处理、灰度化处理、缩放旋转、噪声滤波、边缘检测、图像分割和特征提取等功能。该系统通过MATLAB实现，并配备交互式GUI界面，让用户可以直观地操作和查看处理结果。</a:t>
            </a:r>
            <a:endParaRPr lang="en-US" sz="1850" dirty="0"/>
          </a:p>
        </p:txBody>
      </p:sp>
      <p:sp>
        <p:nvSpPr>
          <p:cNvPr id="5" name="Shape 2"/>
          <p:cNvSpPr/>
          <p:nvPr/>
        </p:nvSpPr>
        <p:spPr>
          <a:xfrm>
            <a:off x="837724" y="5355312"/>
            <a:ext cx="382905" cy="382905"/>
          </a:xfrm>
          <a:prstGeom prst="roundRect">
            <a:avLst>
              <a:gd name="adj" fmla="val 23878209"/>
            </a:avLst>
          </a:prstGeom>
          <a:solidFill>
            <a:srgbClr val="CE0F9E"/>
          </a:solidFill>
          <a:ln w="7620">
            <a:solidFill>
              <a:srgbClr val="FFFFFF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974884" y="5497949"/>
            <a:ext cx="108585" cy="97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750"/>
              </a:lnSpc>
              <a:buNone/>
            </a:pPr>
            <a:r>
              <a:rPr lang="en-US" sz="750" dirty="0">
                <a:solidFill>
                  <a:srgbClr val="FFFFFF"/>
                </a:solidFill>
                <a:latin typeface="Source Sans Pro Medium" pitchFamily="34" charset="0"/>
                <a:ea typeface="Source Sans Pro Medium" pitchFamily="34" charset="-122"/>
                <a:cs typeface="Source Sans Pro Medium" pitchFamily="34" charset="-120"/>
              </a:rPr>
              <a:t>Cc</a:t>
            </a:r>
            <a:endParaRPr lang="en-US" sz="750" dirty="0"/>
          </a:p>
        </p:txBody>
      </p:sp>
      <p:sp>
        <p:nvSpPr>
          <p:cNvPr id="7" name="Text 4"/>
          <p:cNvSpPr/>
          <p:nvPr/>
        </p:nvSpPr>
        <p:spPr>
          <a:xfrm>
            <a:off x="1340287" y="5337453"/>
            <a:ext cx="2189678" cy="418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350" b="1">
                <a:solidFill>
                  <a:srgbClr val="D6E5EF"/>
                </a:solidFill>
                <a:latin typeface="Source Sans Pro Bold" pitchFamily="34" charset="0"/>
                <a:ea typeface="Source Sans Pro Bold" pitchFamily="34" charset="-122"/>
                <a:cs typeface="Source Sans Pro Bold" pitchFamily="34" charset="-120"/>
              </a:rPr>
              <a:t>作者：</a:t>
            </a:r>
            <a:r>
              <a:rPr lang="en-US" altLang="zh-CN" sz="2350" b="1">
                <a:solidFill>
                  <a:srgbClr val="D6E5EF"/>
                </a:solidFill>
                <a:latin typeface="Source Sans Pro Bold" pitchFamily="34" charset="0"/>
                <a:ea typeface="Source Sans Pro Bold" pitchFamily="34" charset="-122"/>
                <a:cs typeface="Source Sans Pro Bold" pitchFamily="34" charset="-120"/>
              </a:rPr>
              <a:t>19220711</a:t>
            </a:r>
          </a:p>
          <a:p>
            <a:pPr marL="0" indent="0" algn="l">
              <a:lnSpc>
                <a:spcPts val="3250"/>
              </a:lnSpc>
              <a:buNone/>
            </a:pPr>
            <a:r>
              <a:rPr lang="en-US" sz="2350" b="1">
                <a:solidFill>
                  <a:srgbClr val="D6E5EF"/>
                </a:solidFill>
                <a:latin typeface="Source Sans Pro Bold" pitchFamily="34" charset="0"/>
                <a:ea typeface="Source Sans Pro Bold" pitchFamily="34" charset="-122"/>
              </a:rPr>
              <a:t>                </a:t>
            </a:r>
            <a:r>
              <a:rPr lang="zh-CN" altLang="en-US" sz="2350" b="1">
                <a:solidFill>
                  <a:srgbClr val="D6E5EF"/>
                </a:solidFill>
                <a:latin typeface="Source Sans Pro Bold" pitchFamily="34" charset="0"/>
                <a:ea typeface="Source Sans Pro Bold" pitchFamily="34" charset="-122"/>
              </a:rPr>
              <a:t>张烨妍</a:t>
            </a:r>
            <a:endParaRPr lang="en-US" sz="2350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B904B0D2-544C-CEE8-EE79-443E2A49780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2662"/>
          <a:stretch/>
        </p:blipFill>
        <p:spPr>
          <a:xfrm>
            <a:off x="8431611" y="1645086"/>
            <a:ext cx="6095027" cy="589432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72716" y="783550"/>
            <a:ext cx="5712857" cy="6492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100"/>
              </a:lnSpc>
              <a:buNone/>
            </a:pPr>
            <a:r>
              <a:rPr lang="en-US" sz="405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直方图选择下拉菜单功能</a:t>
            </a:r>
            <a:endParaRPr lang="en-US" sz="40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716" y="1763911"/>
            <a:ext cx="1103828" cy="176617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07657" y="1984653"/>
            <a:ext cx="2597348" cy="3246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读取选择值</a:t>
            </a:r>
            <a:endParaRPr lang="en-US" sz="2000" dirty="0"/>
          </a:p>
        </p:txBody>
      </p:sp>
      <p:sp>
        <p:nvSpPr>
          <p:cNvPr id="6" name="Text 2"/>
          <p:cNvSpPr/>
          <p:nvPr/>
        </p:nvSpPr>
        <p:spPr>
          <a:xfrm>
            <a:off x="2207657" y="2441734"/>
            <a:ext cx="6163628" cy="3531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value = app.DropDownHistogram.Value;</a:t>
            </a:r>
            <a:endParaRPr lang="en-US" sz="17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716" y="3530084"/>
            <a:ext cx="1103828" cy="195798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07657" y="3750826"/>
            <a:ext cx="2597348" cy="3246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原图直方图</a:t>
            </a:r>
            <a:endParaRPr lang="en-US" sz="2000" dirty="0"/>
          </a:p>
        </p:txBody>
      </p:sp>
      <p:sp>
        <p:nvSpPr>
          <p:cNvPr id="9" name="Text 4"/>
          <p:cNvSpPr/>
          <p:nvPr/>
        </p:nvSpPr>
        <p:spPr>
          <a:xfrm>
            <a:off x="2207657" y="4207907"/>
            <a:ext cx="6163628" cy="10594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if strcmp(value, '原图') histogram = gray_histogram(app, rgb2gray(app.IImgHistogramInput.ImageSource)); draw_histogram(app, histogram);</a:t>
            </a:r>
            <a:endParaRPr lang="en-US" sz="17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2716" y="5488067"/>
            <a:ext cx="1103828" cy="195798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207657" y="5708809"/>
            <a:ext cx="2597348" cy="3246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均衡化直方图</a:t>
            </a:r>
            <a:endParaRPr lang="en-US" sz="2000" dirty="0"/>
          </a:p>
        </p:txBody>
      </p:sp>
      <p:sp>
        <p:nvSpPr>
          <p:cNvPr id="12" name="Text 6"/>
          <p:cNvSpPr/>
          <p:nvPr/>
        </p:nvSpPr>
        <p:spPr>
          <a:xfrm>
            <a:off x="2207657" y="6165890"/>
            <a:ext cx="6163628" cy="10594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elseif strcmp(value, '均衡化') histogram = gray_histogram(app, app.ImgHistogramEqualization.ImageSource); draw_histogram(app, histogram); end</a:t>
            </a:r>
            <a:endParaRPr lang="en-US" sz="1700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063A025E-1A65-AC77-09D7-E5F70F0F17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71285" y="2311522"/>
            <a:ext cx="6025400" cy="3244028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324124" y="1223724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方向梯度直方图计算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324124" y="2555915"/>
            <a:ext cx="538520" cy="538520"/>
          </a:xfrm>
          <a:prstGeom prst="roundRect">
            <a:avLst>
              <a:gd name="adj" fmla="val 6668"/>
            </a:avLst>
          </a:prstGeom>
          <a:solidFill>
            <a:srgbClr val="444752"/>
          </a:solidFill>
          <a:ln/>
        </p:spPr>
      </p:sp>
      <p:sp>
        <p:nvSpPr>
          <p:cNvPr id="5" name="Text 2"/>
          <p:cNvSpPr/>
          <p:nvPr/>
        </p:nvSpPr>
        <p:spPr>
          <a:xfrm>
            <a:off x="6531769" y="2656165"/>
            <a:ext cx="123111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7101959" y="255591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角度归一化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101959" y="3051453"/>
            <a:ext cx="283678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ang = mod(ang, 180); 将角度转换到 0-180 度区间</a:t>
            </a:r>
            <a:endParaRPr lang="en-US" sz="1850" dirty="0"/>
          </a:p>
        </p:txBody>
      </p:sp>
      <p:sp>
        <p:nvSpPr>
          <p:cNvPr id="8" name="Shape 5"/>
          <p:cNvSpPr/>
          <p:nvPr/>
        </p:nvSpPr>
        <p:spPr>
          <a:xfrm>
            <a:off x="10178058" y="2555915"/>
            <a:ext cx="538520" cy="538520"/>
          </a:xfrm>
          <a:prstGeom prst="roundRect">
            <a:avLst>
              <a:gd name="adj" fmla="val 6668"/>
            </a:avLst>
          </a:prstGeom>
          <a:solidFill>
            <a:srgbClr val="444752"/>
          </a:solidFill>
          <a:ln/>
        </p:spPr>
      </p:sp>
      <p:sp>
        <p:nvSpPr>
          <p:cNvPr id="9" name="Text 6"/>
          <p:cNvSpPr/>
          <p:nvPr/>
        </p:nvSpPr>
        <p:spPr>
          <a:xfrm>
            <a:off x="10356533" y="2656165"/>
            <a:ext cx="181570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0955893" y="255591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初始化直方图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955893" y="3051453"/>
            <a:ext cx="283678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hist = zeros(1, bins); 创建方向梯度直方图</a:t>
            </a:r>
            <a:endParaRPr lang="en-US" sz="1850" dirty="0"/>
          </a:p>
        </p:txBody>
      </p:sp>
      <p:sp>
        <p:nvSpPr>
          <p:cNvPr id="12" name="Shape 9"/>
          <p:cNvSpPr/>
          <p:nvPr/>
        </p:nvSpPr>
        <p:spPr>
          <a:xfrm>
            <a:off x="6324124" y="4326017"/>
            <a:ext cx="538520" cy="538520"/>
          </a:xfrm>
          <a:prstGeom prst="roundRect">
            <a:avLst>
              <a:gd name="adj" fmla="val 6668"/>
            </a:avLst>
          </a:prstGeom>
          <a:solidFill>
            <a:srgbClr val="444752"/>
          </a:solidFill>
          <a:ln/>
        </p:spPr>
      </p:sp>
      <p:sp>
        <p:nvSpPr>
          <p:cNvPr id="13" name="Text 10"/>
          <p:cNvSpPr/>
          <p:nvPr/>
        </p:nvSpPr>
        <p:spPr>
          <a:xfrm>
            <a:off x="6499265" y="4426268"/>
            <a:ext cx="188238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7101959" y="432601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bin 分配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101959" y="4821555"/>
            <a:ext cx="283678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bin = floor(ang(i) / (180 / bins)) + 1; 计算每个像素的梯度方向对应的 bin</a:t>
            </a:r>
            <a:endParaRPr lang="en-US" sz="1850" dirty="0"/>
          </a:p>
        </p:txBody>
      </p:sp>
      <p:sp>
        <p:nvSpPr>
          <p:cNvPr id="16" name="Shape 13"/>
          <p:cNvSpPr/>
          <p:nvPr/>
        </p:nvSpPr>
        <p:spPr>
          <a:xfrm>
            <a:off x="10178058" y="4326017"/>
            <a:ext cx="538520" cy="538520"/>
          </a:xfrm>
          <a:prstGeom prst="roundRect">
            <a:avLst>
              <a:gd name="adj" fmla="val 6668"/>
            </a:avLst>
          </a:prstGeom>
          <a:solidFill>
            <a:srgbClr val="444752"/>
          </a:solidFill>
          <a:ln/>
        </p:spPr>
      </p:sp>
      <p:sp>
        <p:nvSpPr>
          <p:cNvPr id="17" name="Text 14"/>
          <p:cNvSpPr/>
          <p:nvPr/>
        </p:nvSpPr>
        <p:spPr>
          <a:xfrm>
            <a:off x="10355699" y="4426268"/>
            <a:ext cx="183237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4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10955893" y="432601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幅值累加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10955893" y="4821555"/>
            <a:ext cx="283678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hist(bin) = hist(bin) + mag(i); 使用幅度值（mag）作为权重累加</a:t>
            </a:r>
            <a:endParaRPr lang="en-US" sz="1850" dirty="0"/>
          </a:p>
        </p:txBody>
      </p:sp>
      <p:sp>
        <p:nvSpPr>
          <p:cNvPr id="20" name="Text 17"/>
          <p:cNvSpPr/>
          <p:nvPr/>
        </p:nvSpPr>
        <p:spPr>
          <a:xfrm>
            <a:off x="6324124" y="6239827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关键点：bins 决定直方图分辨率，通常为 9（每 bin 对应 20 度）。归一化角度值确保方向范围正确。</a:t>
            </a:r>
            <a:endParaRPr lang="en-US" sz="1850" dirty="0"/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7D6C7B96-671F-949D-9B86-8546206891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360" y="2133548"/>
            <a:ext cx="4991231" cy="3962504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825579" y="650558"/>
            <a:ext cx="5550218" cy="693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50"/>
              </a:lnSpc>
              <a:buNone/>
            </a:pPr>
            <a:r>
              <a:rPr lang="en-US" sz="435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灰度化处理</a:t>
            </a:r>
            <a:endParaRPr lang="en-US" sz="4350" dirty="0"/>
          </a:p>
        </p:txBody>
      </p:sp>
      <p:sp>
        <p:nvSpPr>
          <p:cNvPr id="4" name="Text 1"/>
          <p:cNvSpPr/>
          <p:nvPr/>
        </p:nvSpPr>
        <p:spPr>
          <a:xfrm>
            <a:off x="825579" y="1698069"/>
            <a:ext cx="7492841" cy="11319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50"/>
              </a:lnSpc>
              <a:buNone/>
            </a:pPr>
            <a:r>
              <a:rPr lang="en-US" sz="185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灰度化处理是图像分析的基础步骤。</a:t>
            </a:r>
            <a:r>
              <a:rPr lang="zh-CN" altLang="en-US" sz="185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我</a:t>
            </a:r>
            <a:r>
              <a:rPr lang="en-US" sz="185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实现了线性和非线性灰度级增强方法</a:t>
            </a: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，包括线性变换、对数变换和指数变换。这些方法可以有效调整图像的亮度和对比度，突出图像的重要特征。</a:t>
            </a:r>
            <a:endParaRPr lang="en-US" sz="1850" dirty="0"/>
          </a:p>
        </p:txBody>
      </p:sp>
      <p:sp>
        <p:nvSpPr>
          <p:cNvPr id="5" name="Shape 2"/>
          <p:cNvSpPr/>
          <p:nvPr/>
        </p:nvSpPr>
        <p:spPr>
          <a:xfrm>
            <a:off x="1164074" y="3095268"/>
            <a:ext cx="30480" cy="4483656"/>
          </a:xfrm>
          <a:prstGeom prst="roundRect">
            <a:avLst>
              <a:gd name="adj" fmla="val 116086"/>
            </a:avLst>
          </a:prstGeom>
          <a:solidFill>
            <a:srgbClr val="5D606B"/>
          </a:solidFill>
          <a:ln/>
        </p:spPr>
      </p:sp>
      <p:sp>
        <p:nvSpPr>
          <p:cNvPr id="6" name="Shape 3"/>
          <p:cNvSpPr/>
          <p:nvPr/>
        </p:nvSpPr>
        <p:spPr>
          <a:xfrm>
            <a:off x="1414165" y="3610570"/>
            <a:ext cx="825579" cy="30480"/>
          </a:xfrm>
          <a:prstGeom prst="roundRect">
            <a:avLst>
              <a:gd name="adj" fmla="val 116086"/>
            </a:avLst>
          </a:prstGeom>
          <a:solidFill>
            <a:srgbClr val="5D606B"/>
          </a:solidFill>
          <a:ln/>
        </p:spPr>
      </p:sp>
      <p:sp>
        <p:nvSpPr>
          <p:cNvPr id="7" name="Shape 4"/>
          <p:cNvSpPr/>
          <p:nvPr/>
        </p:nvSpPr>
        <p:spPr>
          <a:xfrm>
            <a:off x="913983" y="3360539"/>
            <a:ext cx="530662" cy="530662"/>
          </a:xfrm>
          <a:prstGeom prst="roundRect">
            <a:avLst>
              <a:gd name="adj" fmla="val 6668"/>
            </a:avLst>
          </a:prstGeom>
          <a:solidFill>
            <a:srgbClr val="444752"/>
          </a:solidFill>
          <a:ln/>
        </p:spPr>
      </p:sp>
      <p:sp>
        <p:nvSpPr>
          <p:cNvPr id="8" name="Text 5"/>
          <p:cNvSpPr/>
          <p:nvPr/>
        </p:nvSpPr>
        <p:spPr>
          <a:xfrm>
            <a:off x="1118652" y="3459361"/>
            <a:ext cx="121206" cy="3330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1</a:t>
            </a:r>
            <a:endParaRPr lang="en-US" sz="2600" dirty="0"/>
          </a:p>
        </p:txBody>
      </p:sp>
      <p:sp>
        <p:nvSpPr>
          <p:cNvPr id="9" name="Text 6"/>
          <p:cNvSpPr/>
          <p:nvPr/>
        </p:nvSpPr>
        <p:spPr>
          <a:xfrm>
            <a:off x="2476619" y="3331131"/>
            <a:ext cx="2775109" cy="3468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线性灰度级增强</a:t>
            </a:r>
            <a:endParaRPr lang="en-US" sz="2150" dirty="0"/>
          </a:p>
        </p:txBody>
      </p:sp>
      <p:sp>
        <p:nvSpPr>
          <p:cNvPr id="10" name="Text 7"/>
          <p:cNvSpPr/>
          <p:nvPr/>
        </p:nvSpPr>
        <p:spPr>
          <a:xfrm>
            <a:off x="2476619" y="3819406"/>
            <a:ext cx="5841802" cy="3773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通过linear_enhance函数实现，可线性调整图像亮度。</a:t>
            </a:r>
            <a:endParaRPr lang="en-US" sz="1850" dirty="0"/>
          </a:p>
        </p:txBody>
      </p:sp>
      <p:sp>
        <p:nvSpPr>
          <p:cNvPr id="11" name="Shape 8"/>
          <p:cNvSpPr/>
          <p:nvPr/>
        </p:nvSpPr>
        <p:spPr>
          <a:xfrm>
            <a:off x="1414165" y="5183743"/>
            <a:ext cx="825579" cy="30480"/>
          </a:xfrm>
          <a:prstGeom prst="roundRect">
            <a:avLst>
              <a:gd name="adj" fmla="val 116086"/>
            </a:avLst>
          </a:prstGeom>
          <a:solidFill>
            <a:srgbClr val="5D606B"/>
          </a:solidFill>
          <a:ln/>
        </p:spPr>
      </p:sp>
      <p:sp>
        <p:nvSpPr>
          <p:cNvPr id="12" name="Shape 9"/>
          <p:cNvSpPr/>
          <p:nvPr/>
        </p:nvSpPr>
        <p:spPr>
          <a:xfrm>
            <a:off x="913983" y="4933712"/>
            <a:ext cx="530662" cy="530662"/>
          </a:xfrm>
          <a:prstGeom prst="roundRect">
            <a:avLst>
              <a:gd name="adj" fmla="val 6668"/>
            </a:avLst>
          </a:prstGeom>
          <a:solidFill>
            <a:srgbClr val="444752"/>
          </a:solidFill>
          <a:ln/>
        </p:spPr>
      </p:sp>
      <p:sp>
        <p:nvSpPr>
          <p:cNvPr id="13" name="Text 10"/>
          <p:cNvSpPr/>
          <p:nvPr/>
        </p:nvSpPr>
        <p:spPr>
          <a:xfrm>
            <a:off x="1089839" y="5032534"/>
            <a:ext cx="178832" cy="3330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2</a:t>
            </a:r>
            <a:endParaRPr lang="en-US" sz="2600" dirty="0"/>
          </a:p>
        </p:txBody>
      </p:sp>
      <p:sp>
        <p:nvSpPr>
          <p:cNvPr id="14" name="Text 11"/>
          <p:cNvSpPr/>
          <p:nvPr/>
        </p:nvSpPr>
        <p:spPr>
          <a:xfrm>
            <a:off x="2476619" y="4904303"/>
            <a:ext cx="2775109" cy="3468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非线性对数变换</a:t>
            </a:r>
            <a:endParaRPr lang="en-US" sz="2150" dirty="0"/>
          </a:p>
        </p:txBody>
      </p:sp>
      <p:sp>
        <p:nvSpPr>
          <p:cNvPr id="15" name="Text 12"/>
          <p:cNvSpPr/>
          <p:nvPr/>
        </p:nvSpPr>
        <p:spPr>
          <a:xfrm>
            <a:off x="2476619" y="5392579"/>
            <a:ext cx="5841802" cy="3773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使用log_enhance函数，增强图像暗部细节。</a:t>
            </a:r>
            <a:endParaRPr lang="en-US" sz="1850" dirty="0"/>
          </a:p>
        </p:txBody>
      </p:sp>
      <p:sp>
        <p:nvSpPr>
          <p:cNvPr id="16" name="Shape 13"/>
          <p:cNvSpPr/>
          <p:nvPr/>
        </p:nvSpPr>
        <p:spPr>
          <a:xfrm>
            <a:off x="1414165" y="6756916"/>
            <a:ext cx="825579" cy="30480"/>
          </a:xfrm>
          <a:prstGeom prst="roundRect">
            <a:avLst>
              <a:gd name="adj" fmla="val 116086"/>
            </a:avLst>
          </a:prstGeom>
          <a:solidFill>
            <a:srgbClr val="5D606B"/>
          </a:solidFill>
          <a:ln/>
        </p:spPr>
      </p:sp>
      <p:sp>
        <p:nvSpPr>
          <p:cNvPr id="17" name="Shape 14"/>
          <p:cNvSpPr/>
          <p:nvPr/>
        </p:nvSpPr>
        <p:spPr>
          <a:xfrm>
            <a:off x="913983" y="6506885"/>
            <a:ext cx="530662" cy="530662"/>
          </a:xfrm>
          <a:prstGeom prst="roundRect">
            <a:avLst>
              <a:gd name="adj" fmla="val 6668"/>
            </a:avLst>
          </a:prstGeom>
          <a:solidFill>
            <a:srgbClr val="444752"/>
          </a:solidFill>
          <a:ln/>
        </p:spPr>
      </p:sp>
      <p:sp>
        <p:nvSpPr>
          <p:cNvPr id="18" name="Text 15"/>
          <p:cNvSpPr/>
          <p:nvPr/>
        </p:nvSpPr>
        <p:spPr>
          <a:xfrm>
            <a:off x="1086505" y="6605707"/>
            <a:ext cx="185499" cy="3330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3</a:t>
            </a:r>
            <a:endParaRPr lang="en-US" sz="2600" dirty="0"/>
          </a:p>
        </p:txBody>
      </p:sp>
      <p:sp>
        <p:nvSpPr>
          <p:cNvPr id="19" name="Text 16"/>
          <p:cNvSpPr/>
          <p:nvPr/>
        </p:nvSpPr>
        <p:spPr>
          <a:xfrm>
            <a:off x="2476619" y="6477476"/>
            <a:ext cx="2775109" cy="3468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非线性指数变换</a:t>
            </a:r>
            <a:endParaRPr lang="en-US" sz="2150" dirty="0"/>
          </a:p>
        </p:txBody>
      </p:sp>
      <p:sp>
        <p:nvSpPr>
          <p:cNvPr id="20" name="Text 17"/>
          <p:cNvSpPr/>
          <p:nvPr/>
        </p:nvSpPr>
        <p:spPr>
          <a:xfrm>
            <a:off x="2476619" y="6965752"/>
            <a:ext cx="5841802" cy="3773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通过exp_enhance函数，调整图像对比度。</a:t>
            </a:r>
            <a:endParaRPr lang="en-US" sz="1850" dirty="0"/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8B2D31BC-C385-1C7C-8715-B91B25BB6D1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2016" y="2829996"/>
            <a:ext cx="6759418" cy="43163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591270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线性灰度级增强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289357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功能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3484840"/>
            <a:ext cx="61855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通过线性变换增强图像对比度，例如通过倍增灰度值来拉伸亮度范围。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7614761" y="289357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思路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614761" y="3484840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1. 对每个像素灰度值乘以tan_alpha。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7614761" y="4083248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2. 将增强后的像素值限制在[0, 255]范围内。</a:t>
            </a:r>
            <a:endParaRPr lang="en-US" sz="1850" dirty="0"/>
          </a:p>
        </p:txBody>
      </p:sp>
      <p:sp>
        <p:nvSpPr>
          <p:cNvPr id="8" name="Text 6"/>
          <p:cNvSpPr/>
          <p:nvPr/>
        </p:nvSpPr>
        <p:spPr>
          <a:xfrm>
            <a:off x="837724" y="4950857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000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new_image = tan_alpha * double(image); % 应用线性变换</a:t>
            </a:r>
            <a:endParaRPr lang="en-US" sz="1850" dirty="0">
              <a:solidFill>
                <a:srgbClr val="FF0000"/>
              </a:solidFill>
            </a:endParaRPr>
          </a:p>
        </p:txBody>
      </p:sp>
      <p:sp>
        <p:nvSpPr>
          <p:cNvPr id="9" name="Text 7"/>
          <p:cNvSpPr/>
          <p:nvPr/>
        </p:nvSpPr>
        <p:spPr>
          <a:xfrm>
            <a:off x="837724" y="5603081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000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new_image = uint8(max(0, min(255, new_image))); % 限制灰度值在合法范围</a:t>
            </a:r>
            <a:endParaRPr lang="en-US" sz="1850" dirty="0">
              <a:solidFill>
                <a:srgbClr val="FF0000"/>
              </a:solidFill>
            </a:endParaRPr>
          </a:p>
        </p:txBody>
      </p:sp>
      <p:sp>
        <p:nvSpPr>
          <p:cNvPr id="10" name="Text 8"/>
          <p:cNvSpPr/>
          <p:nvPr/>
        </p:nvSpPr>
        <p:spPr>
          <a:xfrm>
            <a:off x="837724" y="6255306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算法原理：线性变换简单有效，通过调整系数tan_alpha来实现亮度的增强或减弱。</a:t>
            </a:r>
            <a:endParaRPr lang="en-US" sz="185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837724" y="1001673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非线性对数变换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2333863"/>
            <a:ext cx="538520" cy="538520"/>
          </a:xfrm>
          <a:prstGeom prst="roundRect">
            <a:avLst>
              <a:gd name="adj" fmla="val 6668"/>
            </a:avLst>
          </a:prstGeom>
          <a:solidFill>
            <a:srgbClr val="444752"/>
          </a:solidFill>
          <a:ln/>
        </p:spPr>
      </p:sp>
      <p:sp>
        <p:nvSpPr>
          <p:cNvPr id="5" name="Text 2"/>
          <p:cNvSpPr/>
          <p:nvPr/>
        </p:nvSpPr>
        <p:spPr>
          <a:xfrm>
            <a:off x="1045369" y="2434114"/>
            <a:ext cx="123111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615559" y="233386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功能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615559" y="2829401"/>
            <a:ext cx="283678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通过对数变换压缩灰度值范围，增强暗部细节。</a:t>
            </a:r>
            <a:endParaRPr lang="en-US" sz="1850" dirty="0"/>
          </a:p>
        </p:txBody>
      </p:sp>
      <p:sp>
        <p:nvSpPr>
          <p:cNvPr id="8" name="Shape 5"/>
          <p:cNvSpPr/>
          <p:nvPr/>
        </p:nvSpPr>
        <p:spPr>
          <a:xfrm>
            <a:off x="4691658" y="2333863"/>
            <a:ext cx="538520" cy="538520"/>
          </a:xfrm>
          <a:prstGeom prst="roundRect">
            <a:avLst>
              <a:gd name="adj" fmla="val 6668"/>
            </a:avLst>
          </a:prstGeom>
          <a:solidFill>
            <a:srgbClr val="444752"/>
          </a:solidFill>
          <a:ln/>
        </p:spPr>
      </p:sp>
      <p:sp>
        <p:nvSpPr>
          <p:cNvPr id="9" name="Text 6"/>
          <p:cNvSpPr/>
          <p:nvPr/>
        </p:nvSpPr>
        <p:spPr>
          <a:xfrm>
            <a:off x="4870132" y="2434114"/>
            <a:ext cx="181570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469493" y="233386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思路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469493" y="2829401"/>
            <a:ext cx="283678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1. 应用公式new_pixel = c * log(1 + pixel)，其中c是缩放因子。</a:t>
            </a:r>
            <a:endParaRPr lang="en-US" sz="1850" dirty="0"/>
          </a:p>
        </p:txBody>
      </p:sp>
      <p:sp>
        <p:nvSpPr>
          <p:cNvPr id="12" name="Text 9"/>
          <p:cNvSpPr/>
          <p:nvPr/>
        </p:nvSpPr>
        <p:spPr>
          <a:xfrm>
            <a:off x="5469493" y="4122063"/>
            <a:ext cx="283678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2. 对结果进行灰度值限制。</a:t>
            </a:r>
            <a:endParaRPr lang="en-US" sz="1850" dirty="0"/>
          </a:p>
        </p:txBody>
      </p:sp>
      <p:sp>
        <p:nvSpPr>
          <p:cNvPr id="13" name="Text 10"/>
          <p:cNvSpPr/>
          <p:nvPr/>
        </p:nvSpPr>
        <p:spPr>
          <a:xfrm>
            <a:off x="837724" y="5157311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000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new_image = c * log(1 + double(image)); % 对数变换</a:t>
            </a:r>
            <a:endParaRPr lang="en-US" sz="1850" dirty="0">
              <a:solidFill>
                <a:srgbClr val="FF0000"/>
              </a:solidFill>
            </a:endParaRPr>
          </a:p>
        </p:txBody>
      </p:sp>
      <p:sp>
        <p:nvSpPr>
          <p:cNvPr id="14" name="Text 11"/>
          <p:cNvSpPr/>
          <p:nvPr/>
        </p:nvSpPr>
        <p:spPr>
          <a:xfrm>
            <a:off x="837724" y="5809536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000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new_image = uint8(max(0, min(255, new_image))); % 限制灰度值范围</a:t>
            </a:r>
            <a:endParaRPr lang="en-US" sz="1850" dirty="0">
              <a:solidFill>
                <a:srgbClr val="FF0000"/>
              </a:solidFill>
            </a:endParaRPr>
          </a:p>
        </p:txBody>
      </p:sp>
      <p:sp>
        <p:nvSpPr>
          <p:cNvPr id="15" name="Text 12"/>
          <p:cNvSpPr/>
          <p:nvPr/>
        </p:nvSpPr>
        <p:spPr>
          <a:xfrm>
            <a:off x="837724" y="6461760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算法原理：对数变换是非线性的，对暗部灰度值变化更敏感，可以有效突出图像的暗部细节。</a:t>
            </a:r>
            <a:endParaRPr lang="en-US" sz="1850" dirty="0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8241552A-8E20-F1AE-536D-CEDC6DC38B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7208" y="2100922"/>
            <a:ext cx="5167294" cy="4360838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324124" y="1088469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非线性指数变换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324124" y="2151459"/>
            <a:ext cx="3614618" cy="2649855"/>
          </a:xfrm>
          <a:prstGeom prst="roundRect">
            <a:avLst>
              <a:gd name="adj" fmla="val 1355"/>
            </a:avLst>
          </a:prstGeom>
          <a:solidFill>
            <a:srgbClr val="444752"/>
          </a:solidFill>
          <a:ln/>
        </p:spPr>
      </p:sp>
      <p:sp>
        <p:nvSpPr>
          <p:cNvPr id="5" name="Text 2"/>
          <p:cNvSpPr/>
          <p:nvPr/>
        </p:nvSpPr>
        <p:spPr>
          <a:xfrm>
            <a:off x="6563439" y="239077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功能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63439" y="2886313"/>
            <a:ext cx="313598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利用指数函数调整图像亮度或对比度。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10178058" y="2151459"/>
            <a:ext cx="3614618" cy="2649855"/>
          </a:xfrm>
          <a:prstGeom prst="roundRect">
            <a:avLst>
              <a:gd name="adj" fmla="val 1355"/>
            </a:avLst>
          </a:prstGeom>
          <a:solidFill>
            <a:srgbClr val="444752"/>
          </a:solidFill>
          <a:ln/>
        </p:spPr>
      </p:sp>
      <p:sp>
        <p:nvSpPr>
          <p:cNvPr id="8" name="Text 5"/>
          <p:cNvSpPr/>
          <p:nvPr/>
        </p:nvSpPr>
        <p:spPr>
          <a:xfrm>
            <a:off x="10417373" y="239077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思路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417373" y="2886313"/>
            <a:ext cx="3135987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1. 应用公式new_pixel = b^(c * (pixel - a)) - 1，其中a为基准灰度，b和c控制变换强度。</a:t>
            </a:r>
            <a:endParaRPr lang="en-US" sz="1850" dirty="0"/>
          </a:p>
        </p:txBody>
      </p:sp>
      <p:sp>
        <p:nvSpPr>
          <p:cNvPr id="10" name="Text 7"/>
          <p:cNvSpPr/>
          <p:nvPr/>
        </p:nvSpPr>
        <p:spPr>
          <a:xfrm>
            <a:off x="10417373" y="4178975"/>
            <a:ext cx="313598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2. 结果灰度值限定在[0, 255]。</a:t>
            </a:r>
            <a:endParaRPr lang="en-US" sz="1850" dirty="0"/>
          </a:p>
        </p:txBody>
      </p:sp>
      <p:sp>
        <p:nvSpPr>
          <p:cNvPr id="11" name="Text 8"/>
          <p:cNvSpPr/>
          <p:nvPr/>
        </p:nvSpPr>
        <p:spPr>
          <a:xfrm>
            <a:off x="6324124" y="5070515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000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new_image = power(b, c * (image - a)) - 1; % 指数变换</a:t>
            </a:r>
            <a:endParaRPr lang="en-US" sz="1850" dirty="0">
              <a:solidFill>
                <a:srgbClr val="FF0000"/>
              </a:solidFill>
            </a:endParaRPr>
          </a:p>
        </p:txBody>
      </p:sp>
      <p:sp>
        <p:nvSpPr>
          <p:cNvPr id="12" name="Text 9"/>
          <p:cNvSpPr/>
          <p:nvPr/>
        </p:nvSpPr>
        <p:spPr>
          <a:xfrm>
            <a:off x="6324124" y="5722739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000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new_image = uint8(max(0, min(255, new_image))); % 限制灰度范围</a:t>
            </a:r>
            <a:endParaRPr lang="en-US" sz="1850" dirty="0">
              <a:solidFill>
                <a:srgbClr val="FF0000"/>
              </a:solidFill>
            </a:endParaRPr>
          </a:p>
        </p:txBody>
      </p:sp>
      <p:sp>
        <p:nvSpPr>
          <p:cNvPr id="13" name="Text 10"/>
          <p:cNvSpPr/>
          <p:nvPr/>
        </p:nvSpPr>
        <p:spPr>
          <a:xfrm>
            <a:off x="6324124" y="6374963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算法原理：指数变换可以压缩亮部或增强暗部，适合非均匀亮度分布的图像增强。</a:t>
            </a:r>
            <a:endParaRPr lang="en-US" sz="1850" dirty="0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D64B12F0-8FE0-6E71-29C3-E417CEEB8E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603" y="3096101"/>
            <a:ext cx="5796718" cy="2626638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315200" y="902018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ImgEnhanceInputClicked函数解析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667857" y="2611755"/>
            <a:ext cx="30480" cy="4772978"/>
          </a:xfrm>
          <a:prstGeom prst="roundRect">
            <a:avLst>
              <a:gd name="adj" fmla="val 117806"/>
            </a:avLst>
          </a:prstGeom>
          <a:solidFill>
            <a:srgbClr val="5D606B"/>
          </a:solidFill>
          <a:ln/>
        </p:spPr>
      </p:sp>
      <p:sp>
        <p:nvSpPr>
          <p:cNvPr id="5" name="Shape 2"/>
          <p:cNvSpPr/>
          <p:nvPr/>
        </p:nvSpPr>
        <p:spPr>
          <a:xfrm>
            <a:off x="6921877" y="3134916"/>
            <a:ext cx="837724" cy="30480"/>
          </a:xfrm>
          <a:prstGeom prst="roundRect">
            <a:avLst>
              <a:gd name="adj" fmla="val 117806"/>
            </a:avLst>
          </a:prstGeom>
          <a:solidFill>
            <a:srgbClr val="5D606B"/>
          </a:solidFill>
          <a:ln/>
        </p:spPr>
      </p:sp>
      <p:sp>
        <p:nvSpPr>
          <p:cNvPr id="6" name="Shape 3"/>
          <p:cNvSpPr/>
          <p:nvPr/>
        </p:nvSpPr>
        <p:spPr>
          <a:xfrm>
            <a:off x="6413837" y="2880955"/>
            <a:ext cx="538520" cy="538520"/>
          </a:xfrm>
          <a:prstGeom prst="roundRect">
            <a:avLst>
              <a:gd name="adj" fmla="val 6668"/>
            </a:avLst>
          </a:prstGeom>
          <a:solidFill>
            <a:srgbClr val="444752"/>
          </a:solidFill>
          <a:ln/>
        </p:spPr>
      </p:sp>
      <p:sp>
        <p:nvSpPr>
          <p:cNvPr id="7" name="Text 4"/>
          <p:cNvSpPr/>
          <p:nvPr/>
        </p:nvSpPr>
        <p:spPr>
          <a:xfrm>
            <a:off x="6621482" y="2981206"/>
            <a:ext cx="123111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7999690" y="285107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功能描述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999690" y="3346609"/>
            <a:ext cx="579298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用户点击图像增强输入区域时，加载图片，生成灰度图，并执行线性增强和对数增强处理，分别显示结果。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6921877" y="5114449"/>
            <a:ext cx="837724" cy="30480"/>
          </a:xfrm>
          <a:prstGeom prst="roundRect">
            <a:avLst>
              <a:gd name="adj" fmla="val 117806"/>
            </a:avLst>
          </a:prstGeom>
          <a:solidFill>
            <a:srgbClr val="5D606B"/>
          </a:solidFill>
          <a:ln/>
        </p:spPr>
      </p:sp>
      <p:sp>
        <p:nvSpPr>
          <p:cNvPr id="11" name="Shape 8"/>
          <p:cNvSpPr/>
          <p:nvPr/>
        </p:nvSpPr>
        <p:spPr>
          <a:xfrm>
            <a:off x="6413837" y="4860488"/>
            <a:ext cx="538520" cy="538520"/>
          </a:xfrm>
          <a:prstGeom prst="roundRect">
            <a:avLst>
              <a:gd name="adj" fmla="val 6668"/>
            </a:avLst>
          </a:prstGeom>
          <a:solidFill>
            <a:srgbClr val="444752"/>
          </a:solidFill>
          <a:ln/>
        </p:spPr>
      </p:sp>
      <p:sp>
        <p:nvSpPr>
          <p:cNvPr id="12" name="Text 9"/>
          <p:cNvSpPr/>
          <p:nvPr/>
        </p:nvSpPr>
        <p:spPr>
          <a:xfrm>
            <a:off x="6592312" y="4960739"/>
            <a:ext cx="181570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2</a:t>
            </a:r>
            <a:endParaRPr lang="en-US" sz="2650" dirty="0"/>
          </a:p>
        </p:txBody>
      </p:sp>
      <p:sp>
        <p:nvSpPr>
          <p:cNvPr id="13" name="Text 10"/>
          <p:cNvSpPr/>
          <p:nvPr/>
        </p:nvSpPr>
        <p:spPr>
          <a:xfrm>
            <a:off x="7999690" y="483060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实现逻辑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7999690" y="5326142"/>
            <a:ext cx="579298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1) 检查是否选择了文件，避免无效路径。</a:t>
            </a:r>
            <a:endParaRPr lang="en-US" sz="1850" dirty="0"/>
          </a:p>
        </p:txBody>
      </p:sp>
      <p:sp>
        <p:nvSpPr>
          <p:cNvPr id="15" name="Text 12"/>
          <p:cNvSpPr/>
          <p:nvPr/>
        </p:nvSpPr>
        <p:spPr>
          <a:xfrm>
            <a:off x="7999690" y="5852755"/>
            <a:ext cx="579298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2) 将图片转换为灰度后调用linear_enhance和log_enhance，分别处理。</a:t>
            </a:r>
            <a:endParaRPr lang="en-US" sz="1850" dirty="0"/>
          </a:p>
        </p:txBody>
      </p:sp>
      <p:sp>
        <p:nvSpPr>
          <p:cNvPr id="16" name="Text 13"/>
          <p:cNvSpPr/>
          <p:nvPr/>
        </p:nvSpPr>
        <p:spPr>
          <a:xfrm>
            <a:off x="7999690" y="6762393"/>
            <a:ext cx="579298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3) 拼接为三通道显示。</a:t>
            </a:r>
            <a:endParaRPr lang="en-US" sz="1850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1F911228-5A1A-8793-73DA-FCAC0CE1F2A3}"/>
              </a:ext>
            </a:extLst>
          </p:cNvPr>
          <p:cNvSpPr txBox="1"/>
          <p:nvPr/>
        </p:nvSpPr>
        <p:spPr>
          <a:xfrm>
            <a:off x="135241" y="-182301"/>
            <a:ext cx="6457071" cy="8589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73000"/>
              </a:lnSpc>
              <a:spcBef>
                <a:spcPts val="1300"/>
              </a:spcBef>
              <a:spcAft>
                <a:spcPts val="1300"/>
              </a:spcAft>
            </a:pPr>
            <a:r>
              <a:rPr lang="en-US" altLang="zh-CN" sz="3200" b="1" kern="100">
                <a:solidFill>
                  <a:schemeClr val="bg1"/>
                </a:solidFill>
                <a:effectLst/>
                <a:latin typeface="宋体" panose="02010600030101010101" pitchFamily="2" charset="-122"/>
                <a:ea typeface="等线 Light" panose="02010600030101010101" pitchFamily="2" charset="-122"/>
                <a:cs typeface="Times New Roman" panose="02020603050405020304" pitchFamily="18" charset="0"/>
              </a:rPr>
              <a:t>2.4 ImgEnhanceInputClicked</a:t>
            </a:r>
            <a:endParaRPr lang="zh-CN" altLang="zh-CN" sz="2400" b="1" kern="100">
              <a:solidFill>
                <a:schemeClr val="bg1"/>
              </a:solidFill>
              <a:effectLst/>
              <a:latin typeface="等线 Light" panose="02010600030101010101" pitchFamily="2" charset="-122"/>
              <a:ea typeface="等线 Light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>
                <a:effectLst/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 </a:t>
            </a:r>
            <a:r>
              <a:rPr lang="en-US" altLang="zh-CN" sz="1800" kern="100">
                <a:solidFill>
                  <a:srgbClr val="FF0000"/>
                </a:solidFill>
                <a:effectLst/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function ImgEnhanceInputClicked(app, event)</a:t>
            </a:r>
            <a:endParaRPr lang="zh-CN" altLang="zh-CN" sz="14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>
                <a:solidFill>
                  <a:srgbClr val="FF0000"/>
                </a:solidFill>
                <a:effectLst/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[filename, pathname] = uigetfile({'*.jpg;*.png;*.bmp', 'Image Files (*.jpg, *.png, *.bmp)'}, '</a:t>
            </a:r>
            <a:r>
              <a:rPr lang="zh-CN" altLang="zh-CN" sz="1800" kern="100">
                <a:solidFill>
                  <a:srgbClr val="FF0000"/>
                </a:solidFill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选择图像文件</a:t>
            </a:r>
            <a:r>
              <a:rPr lang="en-US" altLang="zh-CN" sz="1800" kern="100">
                <a:solidFill>
                  <a:srgbClr val="FF0000"/>
                </a:solidFill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');</a:t>
            </a:r>
            <a:endParaRPr lang="zh-CN" altLang="zh-CN" sz="14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>
                <a:solidFill>
                  <a:srgbClr val="FF0000"/>
                </a:solidFill>
                <a:effectLst/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if isequal(filename, 0) || isequal(pathname, 0)</a:t>
            </a:r>
            <a:endParaRPr lang="zh-CN" altLang="zh-CN" sz="14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>
                <a:solidFill>
                  <a:srgbClr val="FF0000"/>
                </a:solidFill>
                <a:effectLst/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    return;</a:t>
            </a:r>
            <a:endParaRPr lang="zh-CN" altLang="zh-CN" sz="14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>
                <a:solidFill>
                  <a:srgbClr val="FF0000"/>
                </a:solidFill>
                <a:effectLst/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end</a:t>
            </a:r>
            <a:endParaRPr lang="zh-CN" altLang="zh-CN" sz="14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>
                <a:solidFill>
                  <a:srgbClr val="FF0000"/>
                </a:solidFill>
                <a:effectLst/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fullFilePath = fullfile(pathname, filename);</a:t>
            </a:r>
            <a:endParaRPr lang="zh-CN" altLang="zh-CN" sz="14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>
                <a:solidFill>
                  <a:srgbClr val="FF0000"/>
                </a:solidFill>
                <a:effectLst/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imgData = imread(fullFilePath);</a:t>
            </a:r>
            <a:endParaRPr lang="zh-CN" altLang="zh-CN" sz="14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>
                <a:solidFill>
                  <a:srgbClr val="FF0000"/>
                </a:solidFill>
                <a:effectLst/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app.ImgEnhanceInput.ImageSource = imgData;</a:t>
            </a:r>
            <a:endParaRPr lang="zh-CN" altLang="zh-CN" sz="14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>
                <a:solidFill>
                  <a:srgbClr val="FF0000"/>
                </a:solidFill>
                <a:effectLst/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gray_image = rgb2gray(imgData);</a:t>
            </a:r>
            <a:endParaRPr lang="zh-CN" altLang="zh-CN" sz="14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>
                <a:solidFill>
                  <a:srgbClr val="FF0000"/>
                </a:solidFill>
                <a:effectLst/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app.ImgEnhanceGray.ImageSource = cat(3, gray_image, gray_image, gray_image);</a:t>
            </a:r>
            <a:endParaRPr lang="zh-CN" altLang="zh-CN" sz="14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>
                <a:solidFill>
                  <a:srgbClr val="FF0000"/>
                </a:solidFill>
                <a:effectLst/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 </a:t>
            </a:r>
            <a:endParaRPr lang="zh-CN" altLang="zh-CN" sz="14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>
                <a:solidFill>
                  <a:srgbClr val="FF0000"/>
                </a:solidFill>
                <a:effectLst/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new_image_linear = linear_enhance(app, rgb2gray(app.ImgEnhanceGray.ImageSource), app.SpinnerEnhanceTan.Value);</a:t>
            </a:r>
            <a:endParaRPr lang="zh-CN" altLang="zh-CN" sz="14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>
                <a:solidFill>
                  <a:srgbClr val="FF0000"/>
                </a:solidFill>
                <a:effectLst/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new_image_log = log_enhance(app, rgb2gray(app.ImgEnhanceGray.ImageSource), app.SpinnerEnhanceLog.Value);</a:t>
            </a:r>
            <a:endParaRPr lang="zh-CN" altLang="zh-CN" sz="14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>
                <a:solidFill>
                  <a:srgbClr val="FF0000"/>
                </a:solidFill>
                <a:effectLst/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 </a:t>
            </a:r>
            <a:endParaRPr lang="zh-CN" altLang="zh-CN" sz="14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>
                <a:solidFill>
                  <a:srgbClr val="FF0000"/>
                </a:solidFill>
                <a:effectLst/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app.ImgEnhanceLinear.ImageSource = cat(3, new_image_linear, new_image_linear, new_image_linear);</a:t>
            </a:r>
            <a:endParaRPr lang="zh-CN" altLang="zh-CN" sz="14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>
                <a:solidFill>
                  <a:srgbClr val="FF0000"/>
                </a:solidFill>
                <a:effectLst/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app.ImgEnhanceLog.ImageSource = cat(3, new_image_log, new_image_log, new_image_log);</a:t>
            </a:r>
            <a:endParaRPr lang="zh-CN" altLang="zh-CN" sz="14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>
                <a:solidFill>
                  <a:srgbClr val="FF0000"/>
                </a:solidFill>
                <a:effectLst/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end</a:t>
            </a:r>
            <a:endParaRPr lang="zh-CN" altLang="zh-CN" sz="14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108263" y="1034177"/>
            <a:ext cx="7501176" cy="5226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100"/>
              </a:lnSpc>
              <a:buNone/>
            </a:pPr>
            <a:r>
              <a:rPr lang="en-US" sz="325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SpinnerEnhanceTanValueChanged函数</a:t>
            </a:r>
            <a:endParaRPr lang="en-US" sz="32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8263" y="1823323"/>
            <a:ext cx="444222" cy="44422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108263" y="2445187"/>
            <a:ext cx="2090499" cy="2613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调整线性增强系数</a:t>
            </a:r>
            <a:endParaRPr lang="en-US" sz="1600" dirty="0"/>
          </a:p>
        </p:txBody>
      </p:sp>
      <p:sp>
        <p:nvSpPr>
          <p:cNvPr id="6" name="Text 2"/>
          <p:cNvSpPr/>
          <p:nvPr/>
        </p:nvSpPr>
        <p:spPr>
          <a:xfrm>
            <a:off x="6108263" y="2813090"/>
            <a:ext cx="7900273" cy="284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value = app.SpinnerEnhanceTan.Value;</a:t>
            </a:r>
            <a:endParaRPr lang="en-US" sz="13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8263" y="3630335"/>
            <a:ext cx="444222" cy="44422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108263" y="4252198"/>
            <a:ext cx="2090499" cy="2613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应用线性增强</a:t>
            </a:r>
            <a:endParaRPr lang="en-US" sz="1600" dirty="0"/>
          </a:p>
        </p:txBody>
      </p:sp>
      <p:sp>
        <p:nvSpPr>
          <p:cNvPr id="9" name="Text 4"/>
          <p:cNvSpPr/>
          <p:nvPr/>
        </p:nvSpPr>
        <p:spPr>
          <a:xfrm>
            <a:off x="6108263" y="4620101"/>
            <a:ext cx="7900273" cy="284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enhanced_image = linear_enhance(app, rgb2gray(app.ImgEnhanceGray.ImageSource), value);</a:t>
            </a:r>
            <a:endParaRPr lang="en-US" sz="13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8263" y="5437346"/>
            <a:ext cx="444222" cy="44422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108263" y="6059210"/>
            <a:ext cx="2090499" cy="2613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显示增强结果</a:t>
            </a:r>
            <a:endParaRPr lang="en-US" sz="1600" dirty="0"/>
          </a:p>
        </p:txBody>
      </p:sp>
      <p:sp>
        <p:nvSpPr>
          <p:cNvPr id="12" name="Text 6"/>
          <p:cNvSpPr/>
          <p:nvPr/>
        </p:nvSpPr>
        <p:spPr>
          <a:xfrm>
            <a:off x="6108263" y="6427113"/>
            <a:ext cx="7900273" cy="284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app.ImgEnhanceLinear.ImageSource = cat(3, enhanced_image, enhanced_image, enhanced_image);</a:t>
            </a:r>
            <a:endParaRPr lang="en-US" sz="1350" dirty="0"/>
          </a:p>
        </p:txBody>
      </p:sp>
      <p:sp>
        <p:nvSpPr>
          <p:cNvPr id="13" name="Text 7"/>
          <p:cNvSpPr/>
          <p:nvPr/>
        </p:nvSpPr>
        <p:spPr>
          <a:xfrm>
            <a:off x="6108263" y="6911221"/>
            <a:ext cx="7900273" cy="284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00"/>
              </a:lnSpc>
              <a:buNone/>
            </a:pPr>
            <a:r>
              <a:rPr lang="en-US" sz="13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功能描述：当用户调整线性增强系数(Tan)的微调框值时，根据新的系数实时更新增强后的图像。</a:t>
            </a:r>
            <a:endParaRPr lang="en-US" sz="1350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BADB8E2-338E-05A2-1A74-38E88AB15476}"/>
              </a:ext>
            </a:extLst>
          </p:cNvPr>
          <p:cNvSpPr txBox="1"/>
          <p:nvPr/>
        </p:nvSpPr>
        <p:spPr>
          <a:xfrm>
            <a:off x="489666" y="239534"/>
            <a:ext cx="4729447" cy="72258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73000"/>
              </a:lnSpc>
              <a:spcBef>
                <a:spcPts val="1300"/>
              </a:spcBef>
              <a:spcAft>
                <a:spcPts val="1300"/>
              </a:spcAft>
            </a:pPr>
            <a:r>
              <a:rPr lang="en-US" altLang="zh-CN" sz="3200" b="1" kern="100">
                <a:solidFill>
                  <a:schemeClr val="bg1"/>
                </a:solidFill>
                <a:effectLst/>
                <a:latin typeface="宋体" panose="02010600030101010101" pitchFamily="2" charset="-122"/>
                <a:ea typeface="等线 Light" panose="02010600030101010101" pitchFamily="2" charset="-122"/>
                <a:cs typeface="Times New Roman" panose="02020603050405020304" pitchFamily="18" charset="0"/>
              </a:rPr>
              <a:t>SpinnerEnhanceTanValueChanged</a:t>
            </a:r>
            <a:endParaRPr lang="zh-CN" altLang="zh-CN" sz="2400" b="1" kern="100">
              <a:solidFill>
                <a:schemeClr val="bg1"/>
              </a:solidFill>
              <a:effectLst/>
              <a:latin typeface="等线 Light" panose="02010600030101010101" pitchFamily="2" charset="-122"/>
              <a:ea typeface="等线 Light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>
                <a:solidFill>
                  <a:srgbClr val="FF0000"/>
                </a:solidFill>
                <a:effectLst/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 </a:t>
            </a:r>
            <a:endParaRPr lang="zh-CN" altLang="zh-CN" sz="14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>
                <a:solidFill>
                  <a:srgbClr val="FF0000"/>
                </a:solidFill>
                <a:effectLst/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function SpinnerEnhanceTanValueChanged(app, event)</a:t>
            </a:r>
            <a:endParaRPr lang="zh-CN" altLang="zh-CN" sz="14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>
                <a:solidFill>
                  <a:srgbClr val="FF0000"/>
                </a:solidFill>
                <a:effectLst/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value = app.SpinnerEnhanceTan.Value;</a:t>
            </a:r>
            <a:endParaRPr lang="zh-CN" altLang="zh-CN" sz="14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>
                <a:solidFill>
                  <a:srgbClr val="FF0000"/>
                </a:solidFill>
                <a:effectLst/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if ~isempty(app.ImgEnhanceGray.ImageSource)</a:t>
            </a:r>
            <a:endParaRPr lang="zh-CN" altLang="zh-CN" sz="14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>
                <a:solidFill>
                  <a:srgbClr val="FF0000"/>
                </a:solidFill>
                <a:effectLst/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    enhanced_image = linear_enhance(app, rgb2gray(app.ImgEnhanceGray.ImageSource), value);</a:t>
            </a:r>
            <a:endParaRPr lang="zh-CN" altLang="zh-CN" sz="14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>
                <a:solidFill>
                  <a:srgbClr val="FF0000"/>
                </a:solidFill>
                <a:effectLst/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    app.ImgEnhanceLinear.ImageSource = cat(3, enhanced_image, enhanced_image, enhanced_image);</a:t>
            </a:r>
            <a:endParaRPr lang="zh-CN" altLang="zh-CN" sz="14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>
                <a:solidFill>
                  <a:srgbClr val="FF0000"/>
                </a:solidFill>
                <a:effectLst/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else</a:t>
            </a:r>
            <a:endParaRPr lang="zh-CN" altLang="zh-CN" sz="14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>
                <a:solidFill>
                  <a:srgbClr val="FF0000"/>
                </a:solidFill>
                <a:effectLst/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    disp('</a:t>
            </a:r>
            <a:r>
              <a:rPr lang="zh-CN" altLang="zh-CN" sz="1800" kern="100">
                <a:solidFill>
                  <a:srgbClr val="FF0000"/>
                </a:solidFill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未加载图像</a:t>
            </a:r>
            <a:r>
              <a:rPr lang="en-US" altLang="zh-CN" sz="1800" kern="100">
                <a:solidFill>
                  <a:srgbClr val="FF0000"/>
                </a:solidFill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');</a:t>
            </a:r>
            <a:endParaRPr lang="zh-CN" altLang="zh-CN" sz="14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>
                <a:solidFill>
                  <a:srgbClr val="FF0000"/>
                </a:solidFill>
                <a:effectLst/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end</a:t>
            </a:r>
            <a:endParaRPr lang="zh-CN" altLang="zh-CN" sz="14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>
                <a:solidFill>
                  <a:srgbClr val="FF0000"/>
                </a:solidFill>
                <a:effectLst/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end</a:t>
            </a:r>
            <a:endParaRPr lang="zh-CN" altLang="zh-CN" sz="14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3662" y="734378"/>
            <a:ext cx="8748355" cy="6080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750"/>
              </a:lnSpc>
              <a:buNone/>
            </a:pPr>
            <a:r>
              <a:rPr lang="en-US" sz="38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SpinnerEnhanceLogValueChanged函数</a:t>
            </a:r>
            <a:endParaRPr lang="en-US" sz="38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1795" y="1755934"/>
            <a:ext cx="2175153" cy="150304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972282" y="2495074"/>
            <a:ext cx="94059" cy="4135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250"/>
              </a:lnSpc>
              <a:buNone/>
            </a:pPr>
            <a:r>
              <a:rPr lang="en-US" sz="20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1</a:t>
            </a:r>
            <a:endParaRPr lang="en-US" sz="2000" dirty="0"/>
          </a:p>
        </p:txBody>
      </p:sp>
      <p:sp>
        <p:nvSpPr>
          <p:cNvPr id="5" name="Text 2"/>
          <p:cNvSpPr/>
          <p:nvPr/>
        </p:nvSpPr>
        <p:spPr>
          <a:xfrm>
            <a:off x="5313640" y="2128004"/>
            <a:ext cx="2432447" cy="3039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获取对数增强系数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5313640" y="2555915"/>
            <a:ext cx="3330416" cy="3308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value = app.SpinnerEnhanceLog.Value;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5158621" y="3275290"/>
            <a:ext cx="8696444" cy="11430"/>
          </a:xfrm>
          <a:prstGeom prst="roundRect">
            <a:avLst>
              <a:gd name="adj" fmla="val 271345"/>
            </a:avLst>
          </a:prstGeom>
          <a:solidFill>
            <a:srgbClr val="5D606B"/>
          </a:solidFill>
          <a:ln/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4159" y="3310652"/>
            <a:ext cx="4350306" cy="1503045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949779" y="3855363"/>
            <a:ext cx="138827" cy="4135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250"/>
              </a:lnSpc>
              <a:buNone/>
            </a:pPr>
            <a:r>
              <a:rPr lang="en-US" sz="20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2</a:t>
            </a:r>
            <a:endParaRPr lang="en-US" sz="2000" dirty="0"/>
          </a:p>
        </p:txBody>
      </p:sp>
      <p:sp>
        <p:nvSpPr>
          <p:cNvPr id="10" name="Text 6"/>
          <p:cNvSpPr/>
          <p:nvPr/>
        </p:nvSpPr>
        <p:spPr>
          <a:xfrm>
            <a:off x="6401157" y="3517344"/>
            <a:ext cx="2432447" cy="3039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应用对数增强</a:t>
            </a:r>
            <a:endParaRPr lang="en-US" sz="1900" dirty="0"/>
          </a:p>
        </p:txBody>
      </p:sp>
      <p:sp>
        <p:nvSpPr>
          <p:cNvPr id="11" name="Text 7"/>
          <p:cNvSpPr/>
          <p:nvPr/>
        </p:nvSpPr>
        <p:spPr>
          <a:xfrm>
            <a:off x="6401157" y="3945255"/>
            <a:ext cx="7298888" cy="6617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enhanced_image = log_enhance(app, rgb2gray(app.ImgEnhanceGray.ImageSource), value);</a:t>
            </a:r>
            <a:endParaRPr lang="en-US" sz="1600" dirty="0"/>
          </a:p>
        </p:txBody>
      </p:sp>
      <p:sp>
        <p:nvSpPr>
          <p:cNvPr id="12" name="Shape 8"/>
          <p:cNvSpPr/>
          <p:nvPr/>
        </p:nvSpPr>
        <p:spPr>
          <a:xfrm>
            <a:off x="6246138" y="4830008"/>
            <a:ext cx="7608927" cy="11430"/>
          </a:xfrm>
          <a:prstGeom prst="roundRect">
            <a:avLst>
              <a:gd name="adj" fmla="val 271345"/>
            </a:avLst>
          </a:prstGeom>
          <a:solidFill>
            <a:srgbClr val="5D606B"/>
          </a:solidFill>
          <a:ln/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6523" y="4865370"/>
            <a:ext cx="6525578" cy="1503045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947279" y="5410081"/>
            <a:ext cx="143947" cy="4135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250"/>
              </a:lnSpc>
              <a:buNone/>
            </a:pPr>
            <a:r>
              <a:rPr lang="en-US" sz="20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3</a:t>
            </a:r>
            <a:endParaRPr lang="en-US" sz="2000" dirty="0"/>
          </a:p>
        </p:txBody>
      </p:sp>
      <p:sp>
        <p:nvSpPr>
          <p:cNvPr id="15" name="Text 10"/>
          <p:cNvSpPr/>
          <p:nvPr/>
        </p:nvSpPr>
        <p:spPr>
          <a:xfrm>
            <a:off x="7488793" y="5072063"/>
            <a:ext cx="2432447" cy="3039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更新显示</a:t>
            </a:r>
            <a:endParaRPr lang="en-US" sz="1900" dirty="0"/>
          </a:p>
        </p:txBody>
      </p:sp>
      <p:sp>
        <p:nvSpPr>
          <p:cNvPr id="16" name="Text 11"/>
          <p:cNvSpPr/>
          <p:nvPr/>
        </p:nvSpPr>
        <p:spPr>
          <a:xfrm>
            <a:off x="7488793" y="5499973"/>
            <a:ext cx="6211253" cy="6617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app.ImgEnhanceLog.ImageSource = cat(3, enhanced_image, enhanced_image, enhanced_image);</a:t>
            </a:r>
            <a:endParaRPr lang="en-US" sz="1600" dirty="0"/>
          </a:p>
        </p:txBody>
      </p:sp>
      <p:sp>
        <p:nvSpPr>
          <p:cNvPr id="17" name="Text 12"/>
          <p:cNvSpPr/>
          <p:nvPr/>
        </p:nvSpPr>
        <p:spPr>
          <a:xfrm>
            <a:off x="723662" y="6600944"/>
            <a:ext cx="13183076" cy="3308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功能描述：用户调整对数增强系数(Log)的微调框值时，实时更新增强后的图像。</a:t>
            </a:r>
            <a:endParaRPr lang="en-US" sz="1600" dirty="0"/>
          </a:p>
        </p:txBody>
      </p:sp>
      <p:sp>
        <p:nvSpPr>
          <p:cNvPr id="18" name="Text 13"/>
          <p:cNvSpPr/>
          <p:nvPr/>
        </p:nvSpPr>
        <p:spPr>
          <a:xfrm>
            <a:off x="723662" y="7164348"/>
            <a:ext cx="13183076" cy="3308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实现逻辑：获取微调框当前值value作为对数增强参数，确保图像已加载，调用log_enhance对灰度图像执行增强操作，将结果拼接为三通道显示。</a:t>
            </a:r>
            <a:endParaRPr lang="en-US" sz="1600" dirty="0"/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6529A5E5-7AC8-C2D1-73F3-E6D97F6FBE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53843" y="2012142"/>
            <a:ext cx="4657019" cy="770143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6645" y="786408"/>
            <a:ext cx="8308538" cy="6527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100"/>
              </a:lnSpc>
              <a:buNone/>
            </a:pPr>
            <a:r>
              <a:rPr lang="en-US" sz="41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BtnEnhanceExpButtonPushed函数</a:t>
            </a:r>
            <a:endParaRPr lang="en-US" sz="4100" dirty="0"/>
          </a:p>
        </p:txBody>
      </p:sp>
      <p:sp>
        <p:nvSpPr>
          <p:cNvPr id="3" name="Shape 1"/>
          <p:cNvSpPr/>
          <p:nvPr/>
        </p:nvSpPr>
        <p:spPr>
          <a:xfrm>
            <a:off x="776645" y="1882854"/>
            <a:ext cx="2179439" cy="1258133"/>
          </a:xfrm>
          <a:prstGeom prst="roundRect">
            <a:avLst>
              <a:gd name="adj" fmla="val 2646"/>
            </a:avLst>
          </a:prstGeom>
          <a:solidFill>
            <a:srgbClr val="444752"/>
          </a:solidFill>
          <a:ln/>
        </p:spPr>
      </p:sp>
      <p:sp>
        <p:nvSpPr>
          <p:cNvPr id="4" name="Text 2"/>
          <p:cNvSpPr/>
          <p:nvPr/>
        </p:nvSpPr>
        <p:spPr>
          <a:xfrm>
            <a:off x="998458" y="2289929"/>
            <a:ext cx="100965" cy="4438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450"/>
              </a:lnSpc>
              <a:buNone/>
            </a:pPr>
            <a:r>
              <a:rPr lang="en-US" sz="21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1</a:t>
            </a:r>
            <a:endParaRPr lang="en-US" sz="2150" dirty="0"/>
          </a:p>
        </p:txBody>
      </p:sp>
      <p:sp>
        <p:nvSpPr>
          <p:cNvPr id="5" name="Text 3"/>
          <p:cNvSpPr/>
          <p:nvPr/>
        </p:nvSpPr>
        <p:spPr>
          <a:xfrm>
            <a:off x="3177897" y="2104668"/>
            <a:ext cx="2610683" cy="3263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检查图像加载</a:t>
            </a:r>
            <a:endParaRPr lang="en-US" sz="2050" dirty="0"/>
          </a:p>
        </p:txBody>
      </p:sp>
      <p:sp>
        <p:nvSpPr>
          <p:cNvPr id="6" name="Text 4"/>
          <p:cNvSpPr/>
          <p:nvPr/>
        </p:nvSpPr>
        <p:spPr>
          <a:xfrm>
            <a:off x="3177897" y="2564130"/>
            <a:ext cx="4391501" cy="3550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if ~isempty(app.ImgEnhanceGray.ImageSource)</a:t>
            </a:r>
            <a:endParaRPr lang="en-US" sz="1700" dirty="0"/>
          </a:p>
        </p:txBody>
      </p:sp>
      <p:sp>
        <p:nvSpPr>
          <p:cNvPr id="7" name="Shape 5"/>
          <p:cNvSpPr/>
          <p:nvPr/>
        </p:nvSpPr>
        <p:spPr>
          <a:xfrm>
            <a:off x="3066931" y="3125748"/>
            <a:ext cx="10675977" cy="15240"/>
          </a:xfrm>
          <a:prstGeom prst="roundRect">
            <a:avLst>
              <a:gd name="adj" fmla="val 218420"/>
            </a:avLst>
          </a:prstGeom>
          <a:solidFill>
            <a:srgbClr val="5D606B"/>
          </a:solidFill>
          <a:ln/>
        </p:spPr>
      </p:sp>
      <p:sp>
        <p:nvSpPr>
          <p:cNvPr id="8" name="Shape 6"/>
          <p:cNvSpPr/>
          <p:nvPr/>
        </p:nvSpPr>
        <p:spPr>
          <a:xfrm>
            <a:off x="776645" y="3251835"/>
            <a:ext cx="4358997" cy="1258133"/>
          </a:xfrm>
          <a:prstGeom prst="roundRect">
            <a:avLst>
              <a:gd name="adj" fmla="val 2646"/>
            </a:avLst>
          </a:prstGeom>
          <a:solidFill>
            <a:srgbClr val="444752"/>
          </a:solidFill>
          <a:ln/>
        </p:spPr>
      </p:sp>
      <p:sp>
        <p:nvSpPr>
          <p:cNvPr id="9" name="Text 7"/>
          <p:cNvSpPr/>
          <p:nvPr/>
        </p:nvSpPr>
        <p:spPr>
          <a:xfrm>
            <a:off x="998458" y="3658910"/>
            <a:ext cx="148947" cy="4438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450"/>
              </a:lnSpc>
              <a:buNone/>
            </a:pPr>
            <a:r>
              <a:rPr lang="en-US" sz="21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2</a:t>
            </a:r>
            <a:endParaRPr lang="en-US" sz="2150" dirty="0"/>
          </a:p>
        </p:txBody>
      </p:sp>
      <p:sp>
        <p:nvSpPr>
          <p:cNvPr id="10" name="Text 8"/>
          <p:cNvSpPr/>
          <p:nvPr/>
        </p:nvSpPr>
        <p:spPr>
          <a:xfrm>
            <a:off x="5357455" y="3473648"/>
            <a:ext cx="2610683" cy="3263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应用指数增强</a:t>
            </a:r>
            <a:endParaRPr lang="en-US" sz="2050" dirty="0"/>
          </a:p>
        </p:txBody>
      </p:sp>
      <p:sp>
        <p:nvSpPr>
          <p:cNvPr id="11" name="Text 9"/>
          <p:cNvSpPr/>
          <p:nvPr/>
        </p:nvSpPr>
        <p:spPr>
          <a:xfrm>
            <a:off x="5357455" y="3933111"/>
            <a:ext cx="7868245" cy="3550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enhanced_image = exp_enhance(app, rgb2gray(app.ImgEnhanceGray.ImageSource));</a:t>
            </a:r>
            <a:endParaRPr lang="en-US" sz="1700" dirty="0"/>
          </a:p>
        </p:txBody>
      </p:sp>
      <p:sp>
        <p:nvSpPr>
          <p:cNvPr id="12" name="Shape 10"/>
          <p:cNvSpPr/>
          <p:nvPr/>
        </p:nvSpPr>
        <p:spPr>
          <a:xfrm>
            <a:off x="5246489" y="4494728"/>
            <a:ext cx="8496419" cy="15240"/>
          </a:xfrm>
          <a:prstGeom prst="roundRect">
            <a:avLst>
              <a:gd name="adj" fmla="val 218420"/>
            </a:avLst>
          </a:prstGeom>
          <a:solidFill>
            <a:srgbClr val="5D606B"/>
          </a:solidFill>
          <a:ln/>
        </p:spPr>
      </p:sp>
      <p:sp>
        <p:nvSpPr>
          <p:cNvPr id="13" name="Shape 11"/>
          <p:cNvSpPr/>
          <p:nvPr/>
        </p:nvSpPr>
        <p:spPr>
          <a:xfrm>
            <a:off x="776645" y="4620816"/>
            <a:ext cx="6538555" cy="1613178"/>
          </a:xfrm>
          <a:prstGeom prst="roundRect">
            <a:avLst>
              <a:gd name="adj" fmla="val 2063"/>
            </a:avLst>
          </a:prstGeom>
          <a:solidFill>
            <a:srgbClr val="444752"/>
          </a:solidFill>
          <a:ln/>
        </p:spPr>
      </p:sp>
      <p:sp>
        <p:nvSpPr>
          <p:cNvPr id="14" name="Text 12"/>
          <p:cNvSpPr/>
          <p:nvPr/>
        </p:nvSpPr>
        <p:spPr>
          <a:xfrm>
            <a:off x="998458" y="5205413"/>
            <a:ext cx="154543" cy="4438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450"/>
              </a:lnSpc>
              <a:buNone/>
            </a:pPr>
            <a:r>
              <a:rPr lang="en-US" sz="21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3</a:t>
            </a:r>
            <a:endParaRPr lang="en-US" sz="2150" dirty="0"/>
          </a:p>
        </p:txBody>
      </p:sp>
      <p:sp>
        <p:nvSpPr>
          <p:cNvPr id="15" name="Text 13"/>
          <p:cNvSpPr/>
          <p:nvPr/>
        </p:nvSpPr>
        <p:spPr>
          <a:xfrm>
            <a:off x="7537013" y="4842629"/>
            <a:ext cx="2610683" cy="3263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显示结果</a:t>
            </a:r>
            <a:endParaRPr lang="en-US" sz="2050" dirty="0"/>
          </a:p>
        </p:txBody>
      </p:sp>
      <p:sp>
        <p:nvSpPr>
          <p:cNvPr id="16" name="Text 14"/>
          <p:cNvSpPr/>
          <p:nvPr/>
        </p:nvSpPr>
        <p:spPr>
          <a:xfrm>
            <a:off x="7537013" y="5302091"/>
            <a:ext cx="6094928" cy="7100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app.ImgEnhanceExp.ImageSource = cat(3, enhanced_image, enhanced_image, enhanced_image);</a:t>
            </a:r>
            <a:endParaRPr lang="en-US" sz="1700" dirty="0"/>
          </a:p>
        </p:txBody>
      </p:sp>
      <p:sp>
        <p:nvSpPr>
          <p:cNvPr id="17" name="Text 15"/>
          <p:cNvSpPr/>
          <p:nvPr/>
        </p:nvSpPr>
        <p:spPr>
          <a:xfrm>
            <a:off x="776645" y="6483548"/>
            <a:ext cx="13077111" cy="3550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7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功能描述：用户点击指数增强按钮(Exp)时，执行增强操作并显示结果。</a:t>
            </a:r>
            <a:endParaRPr lang="en-US" sz="1700" dirty="0"/>
          </a:p>
        </p:txBody>
      </p:sp>
      <p:sp>
        <p:nvSpPr>
          <p:cNvPr id="18" name="Text 16"/>
          <p:cNvSpPr/>
          <p:nvPr/>
        </p:nvSpPr>
        <p:spPr>
          <a:xfrm>
            <a:off x="776645" y="7088148"/>
            <a:ext cx="13077111" cy="3550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7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实现逻辑：检查是否加载了灰度图像，调用exp_enhance实现指数增强，显示处理后的三通道图像。</a:t>
            </a:r>
            <a:endParaRPr lang="en-US" sz="1700" dirty="0"/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238E29B8-4A25-C0B3-CE77-7F36E86EAF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1822" y="1657355"/>
            <a:ext cx="5152026" cy="113549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182728" y="126771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直方图处理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182728" y="822722"/>
            <a:ext cx="746855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直方图处理是图像增强的重要方法</a:t>
            </a:r>
            <a:r>
              <a:rPr lang="en-US" sz="185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。我实现了灰度直方图统计</a:t>
            </a: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、绘制和均衡化等功能。直方图均衡化能有效增强图像对比度，改善图像质量。系统还支持直方图拉伸，通过调整灰度值范围进一步优化图像。</a:t>
            </a:r>
            <a:endParaRPr lang="en-US" sz="1850" dirty="0"/>
          </a:p>
        </p:txBody>
      </p:sp>
      <p:sp>
        <p:nvSpPr>
          <p:cNvPr id="5" name="Shape 2"/>
          <p:cNvSpPr/>
          <p:nvPr/>
        </p:nvSpPr>
        <p:spPr>
          <a:xfrm>
            <a:off x="213478" y="2431893"/>
            <a:ext cx="13339883" cy="5474150"/>
          </a:xfrm>
          <a:prstGeom prst="roundRect">
            <a:avLst>
              <a:gd name="adj" fmla="val 2063"/>
            </a:avLst>
          </a:prstGeom>
          <a:solidFill>
            <a:srgbClr val="444752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6" name="Text 3"/>
          <p:cNvSpPr/>
          <p:nvPr/>
        </p:nvSpPr>
        <p:spPr>
          <a:xfrm>
            <a:off x="213478" y="254587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400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灰度直方图统计</a:t>
            </a:r>
          </a:p>
          <a:p>
            <a:pPr marL="0" indent="0">
              <a:lnSpc>
                <a:spcPts val="2750"/>
              </a:lnSpc>
              <a:buNone/>
            </a:pPr>
            <a:endParaRPr lang="en-US" sz="2800">
              <a:solidFill>
                <a:srgbClr val="D6E5EF"/>
              </a:solidFill>
              <a:latin typeface="Lora" pitchFamily="34" charset="0"/>
            </a:endParaRPr>
          </a:p>
          <a:p>
            <a:pPr marL="0" indent="0">
              <a:lnSpc>
                <a:spcPts val="2750"/>
              </a:lnSpc>
              <a:buNone/>
            </a:pPr>
            <a:endParaRPr lang="en-US" sz="2800">
              <a:solidFill>
                <a:srgbClr val="D6E5EF"/>
              </a:solidFill>
              <a:latin typeface="Lora" pitchFamily="34" charset="0"/>
            </a:endParaRPr>
          </a:p>
          <a:p>
            <a:pPr algn="just">
              <a:tabLst>
                <a:tab pos="1226820" algn="l"/>
              </a:tabLst>
            </a:pPr>
            <a:r>
              <a:rPr lang="en-US" altLang="zh-CN" sz="2400" kern="100">
                <a:solidFill>
                  <a:srgbClr val="FF0000"/>
                </a:solidFill>
                <a:effectLst/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function histogram = gray_histogram(app, image)</a:t>
            </a:r>
            <a:endParaRPr lang="zh-CN" altLang="zh-CN" sz="24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tabLst>
                <a:tab pos="1226820" algn="l"/>
              </a:tabLst>
            </a:pPr>
            <a:r>
              <a:rPr lang="en-US" altLang="zh-CN" sz="2400" kern="100">
                <a:solidFill>
                  <a:srgbClr val="FF0000"/>
                </a:solidFill>
                <a:effectLst/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histogram = zeros(256, 1); % </a:t>
            </a:r>
            <a:r>
              <a:rPr lang="zh-CN" altLang="zh-CN" sz="2400" kern="100">
                <a:solidFill>
                  <a:srgbClr val="FF0000"/>
                </a:solidFill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初始化灰度直方图数组，每个值对应</a:t>
            </a:r>
            <a:r>
              <a:rPr lang="en-US" altLang="zh-CN" sz="2400" kern="100">
                <a:solidFill>
                  <a:srgbClr val="FF0000"/>
                </a:solidFill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0-255</a:t>
            </a:r>
            <a:r>
              <a:rPr lang="zh-CN" altLang="zh-CN" sz="2400" kern="100">
                <a:solidFill>
                  <a:srgbClr val="FF0000"/>
                </a:solidFill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灰度级的像素计数</a:t>
            </a:r>
            <a:endParaRPr lang="zh-CN" altLang="zh-CN" sz="24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tabLst>
                <a:tab pos="1226820" algn="l"/>
              </a:tabLst>
            </a:pPr>
            <a:r>
              <a:rPr lang="en-US" altLang="zh-CN" sz="2400" kern="100">
                <a:solidFill>
                  <a:srgbClr val="FF0000"/>
                </a:solidFill>
                <a:effectLst/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[height, width] = size(image); % </a:t>
            </a:r>
            <a:r>
              <a:rPr lang="zh-CN" altLang="zh-CN" sz="2400" kern="100">
                <a:solidFill>
                  <a:srgbClr val="FF0000"/>
                </a:solidFill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获取图像的高和宽</a:t>
            </a:r>
            <a:endParaRPr lang="zh-CN" altLang="zh-CN" sz="24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tabLst>
                <a:tab pos="1226820" algn="l"/>
              </a:tabLst>
            </a:pPr>
            <a:r>
              <a:rPr lang="en-US" altLang="zh-CN" sz="2400" kern="100">
                <a:solidFill>
                  <a:srgbClr val="FF0000"/>
                </a:solidFill>
                <a:effectLst/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</a:t>
            </a:r>
            <a:endParaRPr lang="zh-CN" altLang="zh-CN" sz="24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tabLst>
                <a:tab pos="1226820" algn="l"/>
              </a:tabLst>
            </a:pPr>
            <a:r>
              <a:rPr lang="en-US" altLang="zh-CN" sz="2400" kern="100">
                <a:solidFill>
                  <a:srgbClr val="FF0000"/>
                </a:solidFill>
                <a:effectLst/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for x = 1:width</a:t>
            </a:r>
            <a:endParaRPr lang="zh-CN" altLang="zh-CN" sz="24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tabLst>
                <a:tab pos="1226820" algn="l"/>
              </a:tabLst>
            </a:pPr>
            <a:r>
              <a:rPr lang="en-US" altLang="zh-CN" sz="2400" kern="100">
                <a:solidFill>
                  <a:srgbClr val="FF0000"/>
                </a:solidFill>
                <a:effectLst/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    for y = 1:height</a:t>
            </a:r>
            <a:endParaRPr lang="zh-CN" altLang="zh-CN" sz="24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tabLst>
                <a:tab pos="1226820" algn="l"/>
              </a:tabLst>
            </a:pPr>
            <a:r>
              <a:rPr lang="en-US" altLang="zh-CN" sz="2400" kern="100">
                <a:solidFill>
                  <a:srgbClr val="FF0000"/>
                </a:solidFill>
                <a:effectLst/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        pixelValue = image(y, x) + 1; % </a:t>
            </a:r>
            <a:r>
              <a:rPr lang="zh-CN" altLang="zh-CN" sz="2400" kern="100">
                <a:solidFill>
                  <a:srgbClr val="FF0000"/>
                </a:solidFill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获取像素值并将其转换为索引</a:t>
            </a:r>
            <a:r>
              <a:rPr lang="en-US" altLang="zh-CN" sz="2400" kern="100">
                <a:solidFill>
                  <a:srgbClr val="FF0000"/>
                </a:solidFill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(1-256)</a:t>
            </a:r>
            <a:endParaRPr lang="zh-CN" altLang="zh-CN" sz="24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tabLst>
                <a:tab pos="1226820" algn="l"/>
              </a:tabLst>
            </a:pPr>
            <a:r>
              <a:rPr lang="en-US" altLang="zh-CN" sz="2400" kern="100">
                <a:solidFill>
                  <a:srgbClr val="FF0000"/>
                </a:solidFill>
                <a:effectLst/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        histogram(pixelValue) = histogram(pixelValue) + 1; % </a:t>
            </a:r>
            <a:r>
              <a:rPr lang="zh-CN" altLang="zh-CN" sz="2400" kern="100">
                <a:solidFill>
                  <a:srgbClr val="FF0000"/>
                </a:solidFill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对应灰度值计数加</a:t>
            </a:r>
            <a:r>
              <a:rPr lang="en-US" altLang="zh-CN" sz="2400" kern="100">
                <a:solidFill>
                  <a:srgbClr val="FF0000"/>
                </a:solidFill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endParaRPr lang="zh-CN" altLang="zh-CN" sz="24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tabLst>
                <a:tab pos="1226820" algn="l"/>
              </a:tabLst>
            </a:pPr>
            <a:r>
              <a:rPr lang="en-US" altLang="zh-CN" sz="2400" kern="100">
                <a:solidFill>
                  <a:srgbClr val="FF0000"/>
                </a:solidFill>
                <a:effectLst/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    end</a:t>
            </a:r>
            <a:endParaRPr lang="zh-CN" altLang="zh-CN" sz="24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tabLst>
                <a:tab pos="1226820" algn="l"/>
              </a:tabLst>
            </a:pPr>
            <a:r>
              <a:rPr lang="en-US" altLang="zh-CN" sz="2400" kern="100">
                <a:solidFill>
                  <a:srgbClr val="FF0000"/>
                </a:solidFill>
                <a:effectLst/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end</a:t>
            </a:r>
            <a:endParaRPr lang="zh-CN" altLang="zh-CN" sz="24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tabLst>
                <a:tab pos="1226820" algn="l"/>
              </a:tabLst>
            </a:pPr>
            <a:r>
              <a:rPr lang="en-US" altLang="zh-CN" sz="2400" kern="100">
                <a:solidFill>
                  <a:srgbClr val="FF0000"/>
                </a:solidFill>
                <a:effectLst/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end</a:t>
            </a:r>
            <a:endParaRPr lang="zh-CN" altLang="zh-CN" sz="24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lnSpc>
                <a:spcPts val="2750"/>
              </a:lnSpc>
              <a:buNone/>
            </a:pPr>
            <a:endParaRPr lang="en-US" sz="2800" dirty="0"/>
          </a:p>
        </p:txBody>
      </p:sp>
      <p:sp>
        <p:nvSpPr>
          <p:cNvPr id="7" name="Text 4"/>
          <p:cNvSpPr/>
          <p:nvPr/>
        </p:nvSpPr>
        <p:spPr>
          <a:xfrm>
            <a:off x="1077039" y="4421862"/>
            <a:ext cx="313598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endParaRPr lang="en-US" sz="1850" dirty="0"/>
          </a:p>
        </p:txBody>
      </p:sp>
      <p:sp>
        <p:nvSpPr>
          <p:cNvPr id="16" name="Text 4">
            <a:extLst>
              <a:ext uri="{FF2B5EF4-FFF2-40B4-BE49-F238E27FC236}">
                <a16:creationId xmlns:a16="http://schemas.microsoft.com/office/drawing/2014/main" id="{B40F3E7E-E130-4948-DB7E-D7C77C0FF531}"/>
              </a:ext>
            </a:extLst>
          </p:cNvPr>
          <p:cNvSpPr/>
          <p:nvPr/>
        </p:nvSpPr>
        <p:spPr>
          <a:xfrm>
            <a:off x="6237539" y="3476983"/>
            <a:ext cx="313598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endParaRPr lang="en-US" sz="1850" dirty="0"/>
          </a:p>
        </p:txBody>
      </p:sp>
      <p:sp>
        <p:nvSpPr>
          <p:cNvPr id="19" name="Text 4">
            <a:extLst>
              <a:ext uri="{FF2B5EF4-FFF2-40B4-BE49-F238E27FC236}">
                <a16:creationId xmlns:a16="http://schemas.microsoft.com/office/drawing/2014/main" id="{B4D65E01-289D-F3EE-DB11-2467EC03005A}"/>
              </a:ext>
            </a:extLst>
          </p:cNvPr>
          <p:cNvSpPr/>
          <p:nvPr/>
        </p:nvSpPr>
        <p:spPr>
          <a:xfrm>
            <a:off x="6096862" y="5882557"/>
            <a:ext cx="313598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endParaRPr lang="en-US" sz="185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22233" y="569119"/>
            <a:ext cx="4855845" cy="606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750"/>
              </a:lnSpc>
              <a:buNone/>
            </a:pPr>
            <a:r>
              <a:rPr lang="en-US" sz="38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缩放旋转处理</a:t>
            </a:r>
            <a:endParaRPr lang="en-US" sz="3800" dirty="0"/>
          </a:p>
        </p:txBody>
      </p:sp>
      <p:sp>
        <p:nvSpPr>
          <p:cNvPr id="4" name="Text 1"/>
          <p:cNvSpPr/>
          <p:nvPr/>
        </p:nvSpPr>
        <p:spPr>
          <a:xfrm>
            <a:off x="722233" y="1485424"/>
            <a:ext cx="7699534" cy="9901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图像的几何变换是常见的图像处理操作。</a:t>
            </a:r>
            <a:r>
              <a:rPr lang="zh-CN" altLang="en-US" sz="160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我</a:t>
            </a:r>
            <a:r>
              <a:rPr lang="en-US" sz="160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实现了图像的缩放和旋转功能</a:t>
            </a:r>
            <a:r>
              <a:rPr lang="en-US" sz="16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，使用双线性插值算法确保变换后图像的平滑性。用户可以通过直观的控件调整缩放比例和旋转角度，实时预览处理结果。</a:t>
            </a:r>
            <a:endParaRPr lang="en-US" sz="16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233" y="2707600"/>
            <a:ext cx="1031796" cy="165092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063472" y="2913936"/>
            <a:ext cx="2427922" cy="3033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图像缩放</a:t>
            </a:r>
            <a:endParaRPr lang="en-US" sz="1900" dirty="0"/>
          </a:p>
        </p:txBody>
      </p:sp>
      <p:sp>
        <p:nvSpPr>
          <p:cNvPr id="7" name="Text 3"/>
          <p:cNvSpPr/>
          <p:nvPr/>
        </p:nvSpPr>
        <p:spPr>
          <a:xfrm>
            <a:off x="2063472" y="3341013"/>
            <a:ext cx="6358295" cy="3300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使用scale函数，支持不同的纵横比例调整。</a:t>
            </a:r>
            <a:endParaRPr lang="en-US" sz="160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233" y="4358521"/>
            <a:ext cx="1031796" cy="1650921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2063472" y="4564856"/>
            <a:ext cx="2427922" cy="3033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图像旋转</a:t>
            </a:r>
            <a:endParaRPr lang="en-US" sz="1900" dirty="0"/>
          </a:p>
        </p:txBody>
      </p:sp>
      <p:sp>
        <p:nvSpPr>
          <p:cNvPr id="10" name="Text 5"/>
          <p:cNvSpPr/>
          <p:nvPr/>
        </p:nvSpPr>
        <p:spPr>
          <a:xfrm>
            <a:off x="2063472" y="4991933"/>
            <a:ext cx="6358295" cy="3300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通过rotate函数实现，支持任意角度旋转。</a:t>
            </a:r>
            <a:endParaRPr lang="en-US" sz="160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2233" y="6009442"/>
            <a:ext cx="1031796" cy="1650921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2063472" y="6215777"/>
            <a:ext cx="2427922" cy="3033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实时预览</a:t>
            </a:r>
            <a:endParaRPr lang="en-US" sz="1900" dirty="0"/>
          </a:p>
        </p:txBody>
      </p:sp>
      <p:sp>
        <p:nvSpPr>
          <p:cNvPr id="13" name="Text 7"/>
          <p:cNvSpPr/>
          <p:nvPr/>
        </p:nvSpPr>
        <p:spPr>
          <a:xfrm>
            <a:off x="2063472" y="6642854"/>
            <a:ext cx="6358295" cy="3300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用户可通过SliderRS和KnobRSrotate控件调整参数。</a:t>
            </a:r>
            <a:endParaRPr lang="en-US" sz="1600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D88CE8F3-1B73-9020-92F0-52F8B5EE3CB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1353" y="2600425"/>
            <a:ext cx="8029047" cy="47830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294215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图像缩放 (scale)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59652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功能描述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4187785"/>
            <a:ext cx="6185535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图像缩放 (scale) 功能是对图像进行放大或缩小，支持不同的纵横比例。例如，将一张 1000x1000 像素的图像缩放到 500x500 像素，或者将一张 4:3 比例的图像缩放为 16:9 比例。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7614761" y="359652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思路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614761" y="4187785"/>
            <a:ext cx="6185535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1. 初始化新图像大小：根据比例 k_x 和 k_y 计算新尺寸。2. 双线性插值：1) 通过像素位置的分数部分计算权重。2) 使用四个邻近像素进行插值计算新像素值。</a:t>
            </a:r>
            <a:endParaRPr lang="en-US" sz="185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8141FDC-CC0E-05F2-EC81-E1F22406A0F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0567" y="121510"/>
            <a:ext cx="5632490" cy="33553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837724" y="1297186"/>
            <a:ext cx="6453426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图像缩放 (scale) 代码解释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2360176"/>
            <a:ext cx="7468553" cy="4572119"/>
          </a:xfrm>
          <a:prstGeom prst="roundRect">
            <a:avLst>
              <a:gd name="adj" fmla="val 785"/>
            </a:avLst>
          </a:prstGeom>
          <a:solidFill>
            <a:srgbClr val="49042A"/>
          </a:solidFill>
          <a:ln/>
        </p:spPr>
      </p:sp>
      <p:sp>
        <p:nvSpPr>
          <p:cNvPr id="5" name="Shape 2"/>
          <p:cNvSpPr/>
          <p:nvPr/>
        </p:nvSpPr>
        <p:spPr>
          <a:xfrm>
            <a:off x="825818" y="2360176"/>
            <a:ext cx="7492365" cy="4572119"/>
          </a:xfrm>
          <a:prstGeom prst="roundRect">
            <a:avLst>
              <a:gd name="adj" fmla="val 785"/>
            </a:avLst>
          </a:prstGeom>
          <a:solidFill>
            <a:srgbClr val="49042A"/>
          </a:solidFill>
          <a:ln/>
        </p:spPr>
      </p:sp>
      <p:sp>
        <p:nvSpPr>
          <p:cNvPr id="6" name="Text 3"/>
          <p:cNvSpPr/>
          <p:nvPr/>
        </p:nvSpPr>
        <p:spPr>
          <a:xfrm>
            <a:off x="1065133" y="2539603"/>
            <a:ext cx="7013734" cy="42132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highlight>
                  <a:srgbClr val="49042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for x_ = 1:new_w</a:t>
            </a:r>
            <a:endParaRPr lang="en-US" sz="1850" dirty="0"/>
          </a:p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highlight>
                  <a:srgbClr val="49042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for y_ = 1:new_h</a:t>
            </a:r>
            <a:endParaRPr lang="en-US" sz="1850" dirty="0"/>
          </a:p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highlight>
                  <a:srgbClr val="49042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x = x_ / k_x;</a:t>
            </a:r>
            <a:endParaRPr lang="en-US" sz="1850" dirty="0"/>
          </a:p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highlight>
                  <a:srgbClr val="49042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y = y_ / k_y;</a:t>
            </a:r>
            <a:endParaRPr lang="en-US" sz="1850" dirty="0"/>
          </a:p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highlight>
                  <a:srgbClr val="49042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% 插值计算</a:t>
            </a:r>
            <a:endParaRPr lang="en-US" sz="1850" dirty="0"/>
          </a:p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highlight>
                  <a:srgbClr val="49042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f_x_y_b = image(y, x, :) + b * (image(y+1, x, :) - image(y, x, :));</a:t>
            </a:r>
            <a:endParaRPr lang="en-US" sz="1850" dirty="0"/>
          </a:p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highlight>
                  <a:srgbClr val="49042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f_x_a_y_b = f_x_y_b + a * (image(y, x+1, :) - f_x_y_b);</a:t>
            </a:r>
            <a:endParaRPr lang="en-US" sz="1850" dirty="0"/>
          </a:p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highlight>
                  <a:srgbClr val="49042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new_image(y_, x_, :) = f_x_a_y_b;</a:t>
            </a:r>
            <a:endParaRPr lang="en-US" sz="1850" dirty="0"/>
          </a:p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highlight>
                  <a:srgbClr val="49042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end</a:t>
            </a:r>
            <a:endParaRPr lang="en-US" sz="1850" dirty="0"/>
          </a:p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highlight>
                  <a:srgbClr val="49042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end</a:t>
            </a:r>
            <a:endParaRPr lang="en-US" sz="1850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FB80999-EC12-8033-EAFE-CA9A07EA07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0089" y="2539603"/>
            <a:ext cx="6174891" cy="4561712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533982" y="2501324"/>
            <a:ext cx="6453426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图像缩放 (scale) 算法原理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5376267"/>
            <a:ext cx="12954952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双线性插值通过线性加权周围像素值计算目标像素值，能有效平滑缩放图像。具体来说，对于目标图像的每个像素</a:t>
            </a:r>
            <a:r>
              <a:rPr lang="en-US" sz="185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，我首先找到其在原图中的对应位置</a:t>
            </a: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，该位置通常不是整数像素，而是位于四个邻近像素之间。</a:t>
            </a:r>
            <a:r>
              <a:rPr lang="en-US" sz="185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然后，</a:t>
            </a:r>
            <a:r>
              <a:rPr lang="zh-CN" altLang="en-US" sz="185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我</a:t>
            </a:r>
            <a:r>
              <a:rPr lang="en-US" sz="185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根据该像素位置的分数部分计算权重</a:t>
            </a: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，并使用四个邻近像素值进行加权平均，得到目标像素值。这种方法能够有效地避免图像缩放时出现锯齿和马赛克现象。</a:t>
            </a:r>
            <a:endParaRPr lang="en-US" sz="185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AF3DC79-40CA-7C60-1F7F-55E560D54B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1527" y="258747"/>
            <a:ext cx="6174891" cy="4561712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485787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图像旋转 (rotate)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78809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功能描述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4379357"/>
            <a:ext cx="6185535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图像旋转 (rotate) 功能是指将图像绕中心点旋转指定角度。例如，将一张照片旋转 90 度，或者将一张风景照片旋转 45 度。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837724" y="592638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思路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837724" y="6517646"/>
            <a:ext cx="6185535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1. 计算新图像尺寸：根据旋转角度确定包围盒大小。2. 逆向映射：1) 对目标图像的每个像素，找到其在原图中的对应位置。2) 应用双线性插值计算像素值。</a:t>
            </a:r>
            <a:endParaRPr lang="en-US" sz="1850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9F3E958-395C-C74E-41BB-10130DE446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1234" y="952290"/>
            <a:ext cx="3264268" cy="6322244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324124" y="1928693"/>
            <a:ext cx="6742271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图像旋转 (rotate) 算法原理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324124" y="2991683"/>
            <a:ext cx="7468553" cy="1507927"/>
          </a:xfrm>
          <a:prstGeom prst="roundRect">
            <a:avLst>
              <a:gd name="adj" fmla="val 2381"/>
            </a:avLst>
          </a:prstGeom>
          <a:solidFill>
            <a:srgbClr val="49042A"/>
          </a:solidFill>
          <a:ln/>
        </p:spPr>
      </p:sp>
      <p:sp>
        <p:nvSpPr>
          <p:cNvPr id="5" name="Shape 2"/>
          <p:cNvSpPr/>
          <p:nvPr/>
        </p:nvSpPr>
        <p:spPr>
          <a:xfrm>
            <a:off x="6312218" y="2991683"/>
            <a:ext cx="7492365" cy="1507927"/>
          </a:xfrm>
          <a:prstGeom prst="roundRect">
            <a:avLst>
              <a:gd name="adj" fmla="val 2381"/>
            </a:avLst>
          </a:prstGeom>
          <a:solidFill>
            <a:srgbClr val="49042A"/>
          </a:solidFill>
          <a:ln/>
        </p:spPr>
      </p:sp>
      <p:sp>
        <p:nvSpPr>
          <p:cNvPr id="6" name="Text 3"/>
          <p:cNvSpPr/>
          <p:nvPr/>
        </p:nvSpPr>
        <p:spPr>
          <a:xfrm>
            <a:off x="6551533" y="3171111"/>
            <a:ext cx="7013734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highlight>
                  <a:srgbClr val="49042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new_x = cosd(theta) * x - sind(theta) * y + center_x; % 坐标变换
new_y = sind(theta) * x + cosd(theta) * y + center_y;
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6324124" y="4768810"/>
            <a:ext cx="7468553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通过坐标变换实现旋转，双线性插值保证旋转后的图像平滑过渡。具体来说，</a:t>
            </a:r>
            <a:r>
              <a:rPr lang="en-US" sz="185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对于目标图像的每个像素，</a:t>
            </a:r>
            <a:r>
              <a:rPr lang="zh-CN" altLang="en-US" sz="185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我</a:t>
            </a:r>
            <a:r>
              <a:rPr lang="en-US" sz="185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首先计算其在原图中的对应位置</a:t>
            </a: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，并使用双线性插值方法计算该位置的像素值。这种方法能够有效地避免图像旋转时出现锯齿和马赛克现象。</a:t>
            </a:r>
            <a:endParaRPr lang="en-US" sz="1850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372846C-4B2C-27F2-229C-961CEA228D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817" y="1159061"/>
            <a:ext cx="3264268" cy="6322244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837724" y="3930968"/>
            <a:ext cx="7897297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ImgRSInputImageClicked 函数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5263158"/>
            <a:ext cx="538520" cy="538520"/>
          </a:xfrm>
          <a:prstGeom prst="roundRect">
            <a:avLst>
              <a:gd name="adj" fmla="val 6668"/>
            </a:avLst>
          </a:prstGeom>
          <a:solidFill>
            <a:srgbClr val="444752"/>
          </a:solidFill>
          <a:ln/>
        </p:spPr>
      </p:sp>
      <p:sp>
        <p:nvSpPr>
          <p:cNvPr id="5" name="Text 2"/>
          <p:cNvSpPr/>
          <p:nvPr/>
        </p:nvSpPr>
        <p:spPr>
          <a:xfrm>
            <a:off x="1045369" y="5363408"/>
            <a:ext cx="123111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615559" y="526315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功能描述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615559" y="5758696"/>
            <a:ext cx="557998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用户点击 缩放与旋转输入图像区域 (RS) 时，加载图片，并初始化滑块和旋钮的值，显示初始缩放与旋转结果。</a:t>
            </a:r>
            <a:endParaRPr lang="en-US" sz="1850" dirty="0"/>
          </a:p>
        </p:txBody>
      </p:sp>
      <p:sp>
        <p:nvSpPr>
          <p:cNvPr id="8" name="Shape 5"/>
          <p:cNvSpPr/>
          <p:nvPr/>
        </p:nvSpPr>
        <p:spPr>
          <a:xfrm>
            <a:off x="7434858" y="5263158"/>
            <a:ext cx="538520" cy="538520"/>
          </a:xfrm>
          <a:prstGeom prst="roundRect">
            <a:avLst>
              <a:gd name="adj" fmla="val 6668"/>
            </a:avLst>
          </a:prstGeom>
          <a:solidFill>
            <a:srgbClr val="444752"/>
          </a:solidFill>
          <a:ln/>
        </p:spPr>
      </p:sp>
      <p:sp>
        <p:nvSpPr>
          <p:cNvPr id="9" name="Text 6"/>
          <p:cNvSpPr/>
          <p:nvPr/>
        </p:nvSpPr>
        <p:spPr>
          <a:xfrm>
            <a:off x="7613333" y="5363408"/>
            <a:ext cx="181570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8212693" y="526315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实现逻辑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8212693" y="5758696"/>
            <a:ext cx="5579983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1) 使用文件选择器加载图片并显示在输入区域。2) 初始化滑块和旋钮值（缩放为 100%，旋转角度为 0°）。3) 调用 imresize 按滑块值进行缩放，调用 imrotate 按旋钮值旋转，显示处理结果。</a:t>
            </a:r>
            <a:endParaRPr lang="en-US" sz="1850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670DBCD-F8A5-D7D4-75EC-6936678698BB}"/>
              </a:ext>
            </a:extLst>
          </p:cNvPr>
          <p:cNvSpPr txBox="1"/>
          <p:nvPr/>
        </p:nvSpPr>
        <p:spPr>
          <a:xfrm>
            <a:off x="0" y="0"/>
            <a:ext cx="13314374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1800" kern="100">
                <a:solidFill>
                  <a:srgbClr val="FF0000"/>
                </a:solidFill>
                <a:effectLst/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function ImgRSInputImageClicked(app, event)</a:t>
            </a:r>
            <a:endParaRPr lang="zh-CN" altLang="zh-CN" sz="14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>
                <a:solidFill>
                  <a:srgbClr val="FF0000"/>
                </a:solidFill>
                <a:effectLst/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[filename, pathname] = uigetfile({'*.jpg;*.png;*.bmp', 'Image Files (*.jpg, *.png, *.bmp)'}, '</a:t>
            </a:r>
            <a:r>
              <a:rPr lang="zh-CN" altLang="zh-CN" sz="1800" kern="100">
                <a:solidFill>
                  <a:srgbClr val="FF0000"/>
                </a:solidFill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选择图像文件</a:t>
            </a:r>
            <a:r>
              <a:rPr lang="en-US" altLang="zh-CN" sz="1800" kern="100">
                <a:solidFill>
                  <a:srgbClr val="FF0000"/>
                </a:solidFill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');</a:t>
            </a:r>
            <a:endParaRPr lang="zh-CN" altLang="zh-CN" sz="14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>
                <a:solidFill>
                  <a:srgbClr val="FF0000"/>
                </a:solidFill>
                <a:effectLst/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if isequal(filename, 0) || isequal(pathname, 0)</a:t>
            </a:r>
            <a:endParaRPr lang="zh-CN" altLang="zh-CN" sz="14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>
                <a:solidFill>
                  <a:srgbClr val="FF0000"/>
                </a:solidFill>
                <a:effectLst/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    return;</a:t>
            </a:r>
            <a:endParaRPr lang="zh-CN" altLang="zh-CN" sz="14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>
                <a:solidFill>
                  <a:srgbClr val="FF0000"/>
                </a:solidFill>
                <a:effectLst/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end</a:t>
            </a:r>
            <a:endParaRPr lang="zh-CN" altLang="zh-CN" sz="14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>
                <a:solidFill>
                  <a:srgbClr val="FF0000"/>
                </a:solidFill>
                <a:effectLst/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fullFilePath = fullfile(pathname, filename);</a:t>
            </a:r>
            <a:endParaRPr lang="zh-CN" altLang="zh-CN" sz="14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>
                <a:solidFill>
                  <a:srgbClr val="FF0000"/>
                </a:solidFill>
                <a:effectLst/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imgData = imread(fullFilePath);</a:t>
            </a:r>
            <a:endParaRPr lang="zh-CN" altLang="zh-CN" sz="14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>
                <a:solidFill>
                  <a:srgbClr val="FF0000"/>
                </a:solidFill>
                <a:effectLst/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app.ImgRSInputImage.ImageSource = imgData;</a:t>
            </a:r>
            <a:endParaRPr lang="zh-CN" altLang="zh-CN" sz="14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>
                <a:solidFill>
                  <a:srgbClr val="FF0000"/>
                </a:solidFill>
                <a:effectLst/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app.SliderRS.Value = 100</a:t>
            </a:r>
            <a:endParaRPr lang="zh-CN" altLang="zh-CN" sz="14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>
                <a:solidFill>
                  <a:srgbClr val="FF0000"/>
                </a:solidFill>
                <a:effectLst/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app.KnobRSrotate.Value = 0;</a:t>
            </a:r>
            <a:endParaRPr lang="zh-CN" altLang="zh-CN" sz="14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>
                <a:solidFill>
                  <a:srgbClr val="FF0000"/>
                </a:solidFill>
                <a:effectLst/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resized_image = imresize(imgData, app.SliderRS.Value / 100);</a:t>
            </a:r>
            <a:endParaRPr lang="zh-CN" altLang="zh-CN" sz="14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>
                <a:solidFill>
                  <a:srgbClr val="FF0000"/>
                </a:solidFill>
                <a:effectLst/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app.ImgRSResize.ImageSource = resized_image;</a:t>
            </a:r>
            <a:endParaRPr lang="zh-CN" altLang="zh-CN" sz="14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>
                <a:solidFill>
                  <a:srgbClr val="FF0000"/>
                </a:solidFill>
                <a:effectLst/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rotated_image = imrotate(resized_image, app.KnobRSrotate.Value);</a:t>
            </a:r>
            <a:endParaRPr lang="zh-CN" altLang="zh-CN" sz="14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>
                <a:solidFill>
                  <a:srgbClr val="FF0000"/>
                </a:solidFill>
                <a:effectLst/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app.ImgRSRotate.ImageSource = rotated_image;</a:t>
            </a:r>
            <a:endParaRPr lang="zh-CN" altLang="zh-CN" sz="14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>
                <a:solidFill>
                  <a:srgbClr val="FF0000"/>
                </a:solidFill>
                <a:effectLst/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end</a:t>
            </a:r>
            <a:endParaRPr lang="zh-CN" altLang="zh-CN" sz="14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837724" y="2150626"/>
            <a:ext cx="7202924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SliderRSValueChanged 函数</a:t>
            </a:r>
            <a:endParaRPr lang="en-US" sz="44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724" y="3213616"/>
            <a:ext cx="598408" cy="59840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7724" y="405134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功能描述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837724" y="4546878"/>
            <a:ext cx="3554730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用户调整 缩放滑块 (RS) 的值时，根据缩放比例实时更新缩放和旋转后的图像。</a:t>
            </a:r>
            <a:endParaRPr lang="en-US" sz="18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1427" y="3213616"/>
            <a:ext cx="598408" cy="59840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751427" y="405134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实现逻辑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4751427" y="4546878"/>
            <a:ext cx="3554849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o 读取滑块的值 scale，按比例缩放图片。o 根据旋钮当前值，结合缩放后的图像，计算旋转后的结果。</a:t>
            </a:r>
            <a:endParaRPr lang="en-US" sz="1850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0854396-BA81-D922-CFBB-E636799B32D1}"/>
              </a:ext>
            </a:extLst>
          </p:cNvPr>
          <p:cNvSpPr txBox="1"/>
          <p:nvPr/>
        </p:nvSpPr>
        <p:spPr>
          <a:xfrm>
            <a:off x="8769935" y="2385655"/>
            <a:ext cx="5315509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1800" kern="100">
                <a:solidFill>
                  <a:srgbClr val="FF0000"/>
                </a:solidFill>
                <a:effectLst/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function SliderRSValueChanged(app, event)</a:t>
            </a:r>
            <a:endParaRPr lang="zh-CN" altLang="zh-CN" sz="14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>
                <a:solidFill>
                  <a:srgbClr val="FF0000"/>
                </a:solidFill>
                <a:effectLst/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scale = app.SliderRS.Value / 100;</a:t>
            </a:r>
            <a:endParaRPr lang="zh-CN" altLang="zh-CN" sz="14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>
                <a:solidFill>
                  <a:srgbClr val="FF0000"/>
                </a:solidFill>
                <a:effectLst/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resized_image = imresize(app.ImgRSInputImage.ImageSource, scale);</a:t>
            </a:r>
            <a:endParaRPr lang="zh-CN" altLang="zh-CN" sz="14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>
                <a:solidFill>
                  <a:srgbClr val="FF0000"/>
                </a:solidFill>
                <a:effectLst/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app.ImgRSResize.ImageSource = resized_image;</a:t>
            </a:r>
            <a:endParaRPr lang="zh-CN" altLang="zh-CN" sz="14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>
                <a:solidFill>
                  <a:srgbClr val="FF0000"/>
                </a:solidFill>
                <a:effectLst/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 </a:t>
            </a:r>
            <a:endParaRPr lang="zh-CN" altLang="zh-CN" sz="14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>
                <a:solidFill>
                  <a:srgbClr val="FF0000"/>
                </a:solidFill>
                <a:effectLst/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rotated_image = imrotate(resized_image, app.KnobRSrotate.Value);</a:t>
            </a:r>
            <a:endParaRPr lang="zh-CN" altLang="zh-CN" sz="14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>
                <a:solidFill>
                  <a:srgbClr val="FF0000"/>
                </a:solidFill>
                <a:effectLst/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app.ImgRSRotate.ImageSource = rotated_image;</a:t>
            </a:r>
            <a:endParaRPr lang="zh-CN" altLang="zh-CN" sz="14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>
                <a:solidFill>
                  <a:srgbClr val="FF0000"/>
                </a:solidFill>
                <a:effectLst/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end</a:t>
            </a:r>
            <a:endParaRPr lang="zh-CN" altLang="zh-CN" sz="14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810697" y="3532703"/>
            <a:ext cx="5450681" cy="6812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350"/>
              </a:lnSpc>
              <a:buNone/>
            </a:pPr>
            <a:r>
              <a:rPr lang="en-US" sz="425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噪声滤波处理</a:t>
            </a:r>
            <a:endParaRPr lang="en-US" sz="4250" dirty="0"/>
          </a:p>
        </p:txBody>
      </p:sp>
      <p:sp>
        <p:nvSpPr>
          <p:cNvPr id="4" name="Text 1"/>
          <p:cNvSpPr/>
          <p:nvPr/>
        </p:nvSpPr>
        <p:spPr>
          <a:xfrm>
            <a:off x="810697" y="4561403"/>
            <a:ext cx="13009007" cy="7412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180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噪声滤波是图像预处理的重要步骤。</a:t>
            </a:r>
            <a:r>
              <a:rPr lang="zh-CN" altLang="en-US" sz="180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我</a:t>
            </a:r>
            <a:r>
              <a:rPr lang="en-US" sz="180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实现了多种滤波方法</a:t>
            </a:r>
            <a:r>
              <a:rPr lang="en-US" sz="18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，包括均值滤波、中值滤波、高斯滤波等。</a:t>
            </a:r>
            <a:r>
              <a:rPr lang="en-US" sz="180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特别地，</a:t>
            </a:r>
            <a:r>
              <a:rPr lang="zh-CN" altLang="en-US" sz="180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我</a:t>
            </a:r>
            <a:r>
              <a:rPr lang="en-US" sz="180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还实现了双边滤波和基于模糊技术的加权均值滤波</a:t>
            </a:r>
            <a:r>
              <a:rPr lang="en-US" sz="18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，这些方法能在去噪的同时保持图像边缘细节。</a:t>
            </a:r>
            <a:endParaRPr lang="en-US" sz="18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697" y="5563195"/>
            <a:ext cx="579120" cy="57912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810697" y="6373892"/>
            <a:ext cx="2725341" cy="3406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均值滤波</a:t>
            </a:r>
            <a:endParaRPr lang="en-US" sz="2100" dirty="0"/>
          </a:p>
        </p:txBody>
      </p:sp>
      <p:sp>
        <p:nvSpPr>
          <p:cNvPr id="7" name="Text 3"/>
          <p:cNvSpPr/>
          <p:nvPr/>
        </p:nvSpPr>
        <p:spPr>
          <a:xfrm>
            <a:off x="810697" y="6853476"/>
            <a:ext cx="2991683" cy="7412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使用imfilter和fspecial函数实现。</a:t>
            </a:r>
            <a:endParaRPr lang="en-US" sz="180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9804" y="5563195"/>
            <a:ext cx="579120" cy="579120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4149804" y="6373892"/>
            <a:ext cx="2725341" cy="3406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中值滤波</a:t>
            </a:r>
            <a:endParaRPr lang="en-US" sz="2100" dirty="0"/>
          </a:p>
        </p:txBody>
      </p:sp>
      <p:sp>
        <p:nvSpPr>
          <p:cNvPr id="10" name="Text 5"/>
          <p:cNvSpPr/>
          <p:nvPr/>
        </p:nvSpPr>
        <p:spPr>
          <a:xfrm>
            <a:off x="4149804" y="6853476"/>
            <a:ext cx="2991683" cy="7412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通过medfilt2函数实现，有效去除椒盐噪声。</a:t>
            </a:r>
            <a:endParaRPr lang="en-US" sz="180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8912" y="5563195"/>
            <a:ext cx="579120" cy="579120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7488912" y="6373892"/>
            <a:ext cx="2725341" cy="3406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高斯滤波</a:t>
            </a:r>
            <a:endParaRPr lang="en-US" sz="2100" dirty="0"/>
          </a:p>
        </p:txBody>
      </p:sp>
      <p:sp>
        <p:nvSpPr>
          <p:cNvPr id="13" name="Text 7"/>
          <p:cNvSpPr/>
          <p:nvPr/>
        </p:nvSpPr>
        <p:spPr>
          <a:xfrm>
            <a:off x="7488912" y="6853476"/>
            <a:ext cx="2991683" cy="7412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使用imgaussfilt函数，实现图像平滑。</a:t>
            </a:r>
            <a:endParaRPr lang="en-US" sz="1800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28020" y="5563195"/>
            <a:ext cx="579120" cy="579120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10828020" y="6373892"/>
            <a:ext cx="2725341" cy="3406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双边滤波</a:t>
            </a:r>
            <a:endParaRPr lang="en-US" sz="2100" dirty="0"/>
          </a:p>
        </p:txBody>
      </p:sp>
      <p:sp>
        <p:nvSpPr>
          <p:cNvPr id="16" name="Text 9"/>
          <p:cNvSpPr/>
          <p:nvPr/>
        </p:nvSpPr>
        <p:spPr>
          <a:xfrm>
            <a:off x="10828020" y="6853476"/>
            <a:ext cx="2991683" cy="7412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自实现filter_double函数，保留边缘细节。</a:t>
            </a:r>
            <a:endParaRPr lang="en-US" sz="1800" dirty="0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E5DA368D-7233-2D78-C68A-B135F3F8966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6900" y="367485"/>
            <a:ext cx="6904247" cy="39334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264950" y="805220"/>
            <a:ext cx="7586901" cy="13087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150"/>
              </a:lnSpc>
              <a:buNone/>
            </a:pPr>
            <a:r>
              <a:rPr lang="en-US" sz="41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DropdownFilterValueChanged 函数</a:t>
            </a:r>
            <a:endParaRPr lang="en-US" sz="4100" dirty="0"/>
          </a:p>
        </p:txBody>
      </p:sp>
      <p:sp>
        <p:nvSpPr>
          <p:cNvPr id="4" name="Shape 1"/>
          <p:cNvSpPr/>
          <p:nvPr/>
        </p:nvSpPr>
        <p:spPr>
          <a:xfrm>
            <a:off x="6264950" y="2447568"/>
            <a:ext cx="3682246" cy="4976813"/>
          </a:xfrm>
          <a:prstGeom prst="roundRect">
            <a:avLst>
              <a:gd name="adj" fmla="val 906"/>
            </a:avLst>
          </a:prstGeom>
          <a:solidFill>
            <a:srgbClr val="444752"/>
          </a:solidFill>
          <a:ln/>
        </p:spPr>
      </p:sp>
      <p:sp>
        <p:nvSpPr>
          <p:cNvPr id="5" name="Text 2"/>
          <p:cNvSpPr/>
          <p:nvPr/>
        </p:nvSpPr>
        <p:spPr>
          <a:xfrm>
            <a:off x="6487358" y="2669977"/>
            <a:ext cx="2617232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0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功能描述</a:t>
            </a:r>
            <a:endParaRPr lang="en-US" sz="2050" dirty="0"/>
          </a:p>
        </p:txBody>
      </p:sp>
      <p:sp>
        <p:nvSpPr>
          <p:cNvPr id="6" name="Text 3"/>
          <p:cNvSpPr/>
          <p:nvPr/>
        </p:nvSpPr>
        <p:spPr>
          <a:xfrm>
            <a:off x="6487358" y="3130510"/>
            <a:ext cx="3237428" cy="7119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用户选择不同滤波器时，对图像进行相应滤波操作并显示结果。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69604" y="2447568"/>
            <a:ext cx="3682246" cy="4976813"/>
          </a:xfrm>
          <a:prstGeom prst="roundRect">
            <a:avLst>
              <a:gd name="adj" fmla="val 906"/>
            </a:avLst>
          </a:prstGeom>
          <a:solidFill>
            <a:srgbClr val="444752"/>
          </a:solidFill>
          <a:ln/>
        </p:spPr>
      </p:sp>
      <p:sp>
        <p:nvSpPr>
          <p:cNvPr id="8" name="Text 5"/>
          <p:cNvSpPr/>
          <p:nvPr/>
        </p:nvSpPr>
        <p:spPr>
          <a:xfrm>
            <a:off x="10392013" y="2669977"/>
            <a:ext cx="2617232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0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实现逻辑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10392013" y="3130510"/>
            <a:ext cx="3237428" cy="7119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获取下拉菜单选择的滤波器类型 selected\_filter。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10392013" y="3920252"/>
            <a:ext cx="3237428" cy="3559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检查输入图像是否已加载。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10392013" y="4353997"/>
            <a:ext cx="3237428" cy="28479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根据选择调用对应的滤波函数： a) 均值滤波： 使用 imfilter 和 fspecial 函数生成滤波器核。 b) 中值滤波： 使用 medfilt2 函数对噪声抑制效果较好的滤波。 c) 高斯滤波： 使用 imgaussfilt 对图像进行平滑处理。</a:t>
            </a:r>
            <a:endParaRPr lang="en-US" sz="1750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450C5AA-1930-8A42-87D7-2BA160C22329}"/>
              </a:ext>
            </a:extLst>
          </p:cNvPr>
          <p:cNvSpPr txBox="1"/>
          <p:nvPr/>
        </p:nvSpPr>
        <p:spPr>
          <a:xfrm>
            <a:off x="281354" y="906095"/>
            <a:ext cx="7315200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1800" kern="100">
                <a:solidFill>
                  <a:srgbClr val="FF0000"/>
                </a:solidFill>
                <a:effectLst/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function DropdownFilterValueChanged(app, event)</a:t>
            </a:r>
            <a:endParaRPr lang="zh-CN" altLang="zh-CN" sz="14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>
                <a:solidFill>
                  <a:srgbClr val="FF0000"/>
                </a:solidFill>
                <a:effectLst/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selected_filter = app.DropdownFilter.Value;</a:t>
            </a:r>
            <a:endParaRPr lang="zh-CN" altLang="zh-CN" sz="14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>
                <a:solidFill>
                  <a:srgbClr val="FF0000"/>
                </a:solidFill>
                <a:effectLst/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if ~isempty(app.ImgFilterInput.ImageSource)</a:t>
            </a:r>
            <a:endParaRPr lang="zh-CN" altLang="zh-CN" sz="14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>
                <a:solidFill>
                  <a:srgbClr val="FF0000"/>
                </a:solidFill>
                <a:effectLst/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    switch selected_filter</a:t>
            </a:r>
            <a:endParaRPr lang="zh-CN" altLang="zh-CN" sz="14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>
                <a:solidFill>
                  <a:srgbClr val="FF0000"/>
                </a:solidFill>
                <a:effectLst/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        case '</a:t>
            </a:r>
            <a:r>
              <a:rPr lang="zh-CN" altLang="zh-CN" sz="1800" kern="100">
                <a:solidFill>
                  <a:srgbClr val="FF0000"/>
                </a:solidFill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均值滤波</a:t>
            </a:r>
            <a:r>
              <a:rPr lang="en-US" altLang="zh-CN" sz="1800" kern="100">
                <a:solidFill>
                  <a:srgbClr val="FF0000"/>
                </a:solidFill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'</a:t>
            </a:r>
            <a:endParaRPr lang="zh-CN" altLang="zh-CN" sz="14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>
                <a:solidFill>
                  <a:srgbClr val="FF0000"/>
                </a:solidFill>
                <a:effectLst/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            filtered_image = imfilter(rgb2gray(app.ImgFilterInput.ImageSource), fspecial('average', [3 3]));</a:t>
            </a:r>
            <a:endParaRPr lang="zh-CN" altLang="zh-CN" sz="14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>
                <a:solidFill>
                  <a:srgbClr val="FF0000"/>
                </a:solidFill>
                <a:effectLst/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        case '</a:t>
            </a:r>
            <a:r>
              <a:rPr lang="zh-CN" altLang="zh-CN" sz="1800" kern="100">
                <a:solidFill>
                  <a:srgbClr val="FF0000"/>
                </a:solidFill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中值滤波</a:t>
            </a:r>
            <a:r>
              <a:rPr lang="en-US" altLang="zh-CN" sz="1800" kern="100">
                <a:solidFill>
                  <a:srgbClr val="FF0000"/>
                </a:solidFill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'</a:t>
            </a:r>
            <a:endParaRPr lang="zh-CN" altLang="zh-CN" sz="14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>
                <a:solidFill>
                  <a:srgbClr val="FF0000"/>
                </a:solidFill>
                <a:effectLst/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            filtered_image = medfilt2(rgb2gray(app.ImgFilterInput.ImageSource), [3 3]);</a:t>
            </a:r>
            <a:endParaRPr lang="zh-CN" altLang="zh-CN" sz="14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>
                <a:solidFill>
                  <a:srgbClr val="FF0000"/>
                </a:solidFill>
                <a:effectLst/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        case '</a:t>
            </a:r>
            <a:r>
              <a:rPr lang="zh-CN" altLang="zh-CN" sz="1800" kern="100">
                <a:solidFill>
                  <a:srgbClr val="FF0000"/>
                </a:solidFill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高斯滤波</a:t>
            </a:r>
            <a:r>
              <a:rPr lang="en-US" altLang="zh-CN" sz="1800" kern="100">
                <a:solidFill>
                  <a:srgbClr val="FF0000"/>
                </a:solidFill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'</a:t>
            </a:r>
            <a:endParaRPr lang="zh-CN" altLang="zh-CN" sz="14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>
                <a:solidFill>
                  <a:srgbClr val="FF0000"/>
                </a:solidFill>
                <a:effectLst/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            filtered_image = imgaussfilt(rgb2gray(app.ImgFilterInput.ImageSource), 0.5);</a:t>
            </a:r>
            <a:endParaRPr lang="zh-CN" altLang="zh-CN" sz="14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>
                <a:solidFill>
                  <a:srgbClr val="FF0000"/>
                </a:solidFill>
                <a:effectLst/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        otherwise</a:t>
            </a:r>
            <a:endParaRPr lang="zh-CN" altLang="zh-CN" sz="14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>
                <a:solidFill>
                  <a:srgbClr val="FF0000"/>
                </a:solidFill>
                <a:effectLst/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            disp('</a:t>
            </a:r>
            <a:r>
              <a:rPr lang="zh-CN" altLang="zh-CN" sz="1800" kern="100">
                <a:solidFill>
                  <a:srgbClr val="FF0000"/>
                </a:solidFill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未知滤波器类型</a:t>
            </a:r>
            <a:r>
              <a:rPr lang="en-US" altLang="zh-CN" sz="1800" kern="100">
                <a:solidFill>
                  <a:srgbClr val="FF0000"/>
                </a:solidFill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');</a:t>
            </a:r>
            <a:endParaRPr lang="zh-CN" altLang="zh-CN" sz="14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>
                <a:solidFill>
                  <a:srgbClr val="FF0000"/>
                </a:solidFill>
                <a:effectLst/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            return;</a:t>
            </a:r>
            <a:endParaRPr lang="zh-CN" altLang="zh-CN" sz="14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>
                <a:solidFill>
                  <a:srgbClr val="FF0000"/>
                </a:solidFill>
                <a:effectLst/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    end</a:t>
            </a:r>
            <a:endParaRPr lang="zh-CN" altLang="zh-CN" sz="14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>
                <a:solidFill>
                  <a:srgbClr val="FF0000"/>
                </a:solidFill>
                <a:effectLst/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    app.ImgFilterOutput.ImageSource = cat(3, filtered_image, filtered_image, filtered_image);</a:t>
            </a:r>
            <a:endParaRPr lang="zh-CN" altLang="zh-CN" sz="14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>
                <a:solidFill>
                  <a:srgbClr val="FF0000"/>
                </a:solidFill>
                <a:effectLst/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else</a:t>
            </a:r>
            <a:endParaRPr lang="zh-CN" altLang="zh-CN" sz="14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>
                <a:solidFill>
                  <a:srgbClr val="FF0000"/>
                </a:solidFill>
                <a:effectLst/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    disp('</a:t>
            </a:r>
            <a:r>
              <a:rPr lang="zh-CN" altLang="zh-CN" sz="1800" kern="100">
                <a:solidFill>
                  <a:srgbClr val="FF0000"/>
                </a:solidFill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未加载图像</a:t>
            </a:r>
            <a:r>
              <a:rPr lang="en-US" altLang="zh-CN" sz="1800" kern="100">
                <a:solidFill>
                  <a:srgbClr val="FF0000"/>
                </a:solidFill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');</a:t>
            </a:r>
            <a:endParaRPr lang="zh-CN" altLang="zh-CN" sz="14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>
                <a:solidFill>
                  <a:srgbClr val="FF0000"/>
                </a:solidFill>
                <a:effectLst/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end</a:t>
            </a:r>
            <a:endParaRPr lang="zh-CN" altLang="zh-CN" sz="14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>
                <a:solidFill>
                  <a:srgbClr val="FF0000"/>
                </a:solidFill>
                <a:effectLst/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end</a:t>
            </a:r>
            <a:endParaRPr lang="zh-CN" altLang="zh-CN" sz="14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259116" y="879396"/>
            <a:ext cx="5194697" cy="6492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100"/>
              </a:lnSpc>
              <a:buNone/>
            </a:pPr>
            <a:r>
              <a:rPr lang="en-US" sz="405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灰度直方图统计方法</a:t>
            </a:r>
            <a:endParaRPr lang="en-US" sz="40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9116" y="1859756"/>
            <a:ext cx="1103828" cy="176617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694057" y="2080498"/>
            <a:ext cx="2597348" cy="3246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初始化直方图数组</a:t>
            </a:r>
            <a:endParaRPr lang="en-US" sz="2000" dirty="0"/>
          </a:p>
        </p:txBody>
      </p:sp>
      <p:sp>
        <p:nvSpPr>
          <p:cNvPr id="6" name="Text 2"/>
          <p:cNvSpPr/>
          <p:nvPr/>
        </p:nvSpPr>
        <p:spPr>
          <a:xfrm>
            <a:off x="7694057" y="2537579"/>
            <a:ext cx="6163628" cy="7062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histogram = zeros(256, 1); 创建一个长度为256的列向量，用于存储每个灰度级的像素数量。256个灰度级对应灰度值0到255。</a:t>
            </a:r>
            <a:endParaRPr lang="en-US" sz="17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9116" y="3625929"/>
            <a:ext cx="1103828" cy="176617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694057" y="3846671"/>
            <a:ext cx="2597348" cy="3246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获取图像尺寸</a:t>
            </a:r>
            <a:endParaRPr lang="en-US" sz="2000" dirty="0"/>
          </a:p>
        </p:txBody>
      </p:sp>
      <p:sp>
        <p:nvSpPr>
          <p:cNvPr id="9" name="Text 4"/>
          <p:cNvSpPr/>
          <p:nvPr/>
        </p:nvSpPr>
        <p:spPr>
          <a:xfrm>
            <a:off x="7694057" y="4303752"/>
            <a:ext cx="6163628" cy="7062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[height, width] = size(image); 通过 size 函数提取图像的高度和宽度，确保可以遍历每个像素。</a:t>
            </a:r>
            <a:endParaRPr lang="en-US" sz="17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9116" y="5392103"/>
            <a:ext cx="1103828" cy="195798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694057" y="5612844"/>
            <a:ext cx="2597348" cy="3246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遍历像素并更新直方图</a:t>
            </a:r>
            <a:endParaRPr lang="en-US" sz="2000" dirty="0"/>
          </a:p>
        </p:txBody>
      </p:sp>
      <p:sp>
        <p:nvSpPr>
          <p:cNvPr id="12" name="Text 6"/>
          <p:cNvSpPr/>
          <p:nvPr/>
        </p:nvSpPr>
        <p:spPr>
          <a:xfrm>
            <a:off x="7694057" y="6069925"/>
            <a:ext cx="6163628" cy="10594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使用嵌套的 for 循环遍历图像的每一列（x）和每一行（y）。计算像素值对应的直方图索引：pixelValue = image(y, x) + 1; 更新直方图：histogram(pixelValue) = histogram(pixelValue) + 1;</a:t>
            </a:r>
            <a:endParaRPr lang="en-US" sz="1700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38BA1AA9-DE6F-F034-8BF2-FF8E6AAF1A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7286" y="2190102"/>
            <a:ext cx="4991231" cy="3962504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770817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双边滤波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07312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功能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3664387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保留图像边缘细节的同时去除噪声。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4857493" y="307312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思路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4857493" y="3664387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计算空间权重和灰度权重。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4857493" y="4131112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对像素邻域加权求和。</a:t>
            </a:r>
            <a:endParaRPr lang="en-US" sz="1850" dirty="0"/>
          </a:p>
        </p:txBody>
      </p:sp>
      <p:sp>
        <p:nvSpPr>
          <p:cNvPr id="8" name="Text 6"/>
          <p:cNvSpPr/>
          <p:nvPr/>
        </p:nvSpPr>
        <p:spPr>
          <a:xfrm>
            <a:off x="4857493" y="4597837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使用双边权值调整像素值。</a:t>
            </a:r>
            <a:endParaRPr lang="en-US" sz="1850" dirty="0"/>
          </a:p>
        </p:txBody>
      </p:sp>
      <p:sp>
        <p:nvSpPr>
          <p:cNvPr id="9" name="Shape 7"/>
          <p:cNvSpPr/>
          <p:nvPr/>
        </p:nvSpPr>
        <p:spPr>
          <a:xfrm>
            <a:off x="837724" y="5333762"/>
            <a:ext cx="12954952" cy="1124903"/>
          </a:xfrm>
          <a:prstGeom prst="roundRect">
            <a:avLst>
              <a:gd name="adj" fmla="val 3192"/>
            </a:avLst>
          </a:prstGeom>
          <a:solidFill>
            <a:srgbClr val="49042A"/>
          </a:solidFill>
          <a:ln/>
        </p:spPr>
      </p:sp>
      <p:sp>
        <p:nvSpPr>
          <p:cNvPr id="11" name="Text 9"/>
          <p:cNvSpPr/>
          <p:nvPr/>
        </p:nvSpPr>
        <p:spPr>
          <a:xfrm>
            <a:off x="1065133" y="5513189"/>
            <a:ext cx="12500134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highlight>
                  <a:srgbClr val="49042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Gr = exp(-(sum((I - image(i, j, :)).^2, 3)) / (2 \* sigma\_r^2)); % 灰度权重</a:t>
            </a:r>
            <a:endParaRPr lang="en-US" sz="1850" dirty="0"/>
          </a:p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highlight>
                  <a:srgbClr val="49042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W = Gr .\* Gs; % 总权重</a:t>
            </a:r>
            <a:endParaRPr lang="en-US" sz="1850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A01C9912-E199-FCD2-6493-B216D6C18B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9983" y="494563"/>
            <a:ext cx="2958227" cy="4624355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837724" y="2434233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椒盐噪声控制滑块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3497223"/>
            <a:ext cx="7468553" cy="22981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创建椒盐噪声控制滑块 app.SliderNFsaltD = uislider(app.Tab); app.SliderNFsaltD.Limits = [0 1]; app.SliderNFsaltD.ValueChangedFcn = createCallbackFcn(app, @SliderNFsaltDValueChanged, true); app.SliderNFsaltD.Position = [83 57 257 3]; uislider：用于控制椒盐噪声的密度，值范围为0到1。通过ValueChangedFcn触发回调函数SliderNFsaltDValueChanged来更新噪声图像。</a:t>
            </a:r>
            <a:endParaRPr lang="en-US" sz="185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1775CDD-D770-76E6-66A2-FDD823AF88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9554" y="665748"/>
            <a:ext cx="3608709" cy="7217417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837009" y="3647122"/>
            <a:ext cx="5627251" cy="703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高斯噪声控制</a:t>
            </a:r>
            <a:endParaRPr lang="en-US" sz="44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009" y="4709160"/>
            <a:ext cx="597813" cy="59781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7009" y="5546050"/>
            <a:ext cx="2813566" cy="3515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高斯噪声均值控制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837009" y="6041112"/>
            <a:ext cx="6298763" cy="11480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000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app.SliderNFgm = uislider(app.Tab_2); app.SliderNFgm.Limits = [-1 1]; app.SliderNFgm.Position = [70 78 244 3]; uislider：</a:t>
            </a: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控制高斯噪声的均值，范围为-1到1。</a:t>
            </a:r>
            <a:endParaRPr lang="en-US" sz="18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4508" y="4709160"/>
            <a:ext cx="597813" cy="59781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494508" y="5546050"/>
            <a:ext cx="2813566" cy="3515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高斯噪声方差输入框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494508" y="6041112"/>
            <a:ext cx="6298882" cy="15306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000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app.SpinnerNFgVar = uispinner(app.Tab_2); app.SpinnerNFgVar.Step = 0.01; app.SpinnerNFgVar.Limits = [0 2]; app.SpinnerNFgVar.Position = [65 18 100 22]; uispinner：</a:t>
            </a: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用于输入方差值，控制高斯噪声的方差。</a:t>
            </a:r>
            <a:endParaRPr lang="en-US" sz="1850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178CD65E-1A45-A677-B87F-A07811F1BF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6381" y="561153"/>
            <a:ext cx="2499391" cy="4850931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004179"/>
            <a:ext cx="7321153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基于模糊技术的加权均值滤波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30648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功能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3897749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基于像素间灰度差的模糊权重进行滤波。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7614761" y="330648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思路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614761" y="3897749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计算像素差的平方和，确定模糊参数 beta。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7614761" y="4364474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根据模糊权重计算加权均值更新像素值。</a:t>
            </a:r>
            <a:endParaRPr lang="en-US" sz="1850" dirty="0"/>
          </a:p>
        </p:txBody>
      </p:sp>
      <p:sp>
        <p:nvSpPr>
          <p:cNvPr id="8" name="Shape 6"/>
          <p:cNvSpPr/>
          <p:nvPr/>
        </p:nvSpPr>
        <p:spPr>
          <a:xfrm>
            <a:off x="837724" y="5100399"/>
            <a:ext cx="12954952" cy="1124903"/>
          </a:xfrm>
          <a:prstGeom prst="roundRect">
            <a:avLst>
              <a:gd name="adj" fmla="val 3192"/>
            </a:avLst>
          </a:prstGeom>
          <a:solidFill>
            <a:srgbClr val="49042A"/>
          </a:solidFill>
          <a:ln/>
        </p:spPr>
      </p:sp>
      <p:sp>
        <p:nvSpPr>
          <p:cNvPr id="9" name="Shape 7"/>
          <p:cNvSpPr/>
          <p:nvPr/>
        </p:nvSpPr>
        <p:spPr>
          <a:xfrm>
            <a:off x="825818" y="5100399"/>
            <a:ext cx="12978765" cy="1124903"/>
          </a:xfrm>
          <a:prstGeom prst="roundRect">
            <a:avLst>
              <a:gd name="adj" fmla="val 3192"/>
            </a:avLst>
          </a:prstGeom>
          <a:solidFill>
            <a:srgbClr val="49042A"/>
          </a:solidFill>
          <a:ln/>
        </p:spPr>
      </p:sp>
      <p:sp>
        <p:nvSpPr>
          <p:cNvPr id="10" name="Text 8"/>
          <p:cNvSpPr/>
          <p:nvPr/>
        </p:nvSpPr>
        <p:spPr>
          <a:xfrm>
            <a:off x="1065133" y="5279827"/>
            <a:ext cx="12500134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highlight>
                  <a:srgbClr val="49042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mu = exp(-d / beta); % 模糊权重</a:t>
            </a:r>
            <a:endParaRPr lang="en-US" sz="1850" dirty="0"/>
          </a:p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highlight>
                  <a:srgbClr val="49042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sum2 = sum2 + mu / beta \* image(m, n); % 加权均值分子</a:t>
            </a:r>
            <a:endParaRPr lang="en-US" sz="1850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4023" y="593408"/>
            <a:ext cx="5069205" cy="6336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950"/>
              </a:lnSpc>
              <a:buNone/>
            </a:pPr>
            <a:r>
              <a:rPr lang="en-US" sz="395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</a:t>
            </a:r>
            <a:r>
              <a:rPr lang="zh-CN" altLang="en-US" sz="395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五 </a:t>
            </a:r>
            <a:r>
              <a:rPr lang="en-US" sz="395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边缘检测与提取</a:t>
            </a:r>
            <a:endParaRPr lang="en-US" sz="3950" dirty="0"/>
          </a:p>
        </p:txBody>
      </p:sp>
      <p:sp>
        <p:nvSpPr>
          <p:cNvPr id="3" name="Text 1"/>
          <p:cNvSpPr/>
          <p:nvPr/>
        </p:nvSpPr>
        <p:spPr>
          <a:xfrm>
            <a:off x="754023" y="1657826"/>
            <a:ext cx="13122354" cy="6891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65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边缘检测是图像分析中的关键步骤。</a:t>
            </a:r>
            <a:r>
              <a:rPr lang="zh-CN" altLang="en-US" sz="165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我</a:t>
            </a:r>
            <a:r>
              <a:rPr lang="en-US" sz="165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实现了多种经典的边缘检测算子</a:t>
            </a:r>
            <a:r>
              <a:rPr lang="en-US" sz="16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，包括Roberts、Prewitt、Sobel和Laplacian算子。</a:t>
            </a:r>
            <a:r>
              <a:rPr lang="en-US" sz="165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这些方法通过计算图像的梯度或二阶导数来检测边缘。</a:t>
            </a:r>
            <a:r>
              <a:rPr lang="zh-CN" altLang="en-US" sz="165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我</a:t>
            </a:r>
            <a:r>
              <a:rPr lang="en-US" sz="165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还实现了图像锐化功能</a:t>
            </a:r>
            <a:r>
              <a:rPr lang="en-US" sz="16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，可以增强图像的边缘和细节。</a:t>
            </a:r>
            <a:endParaRPr lang="en-US" sz="16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2665" y="2589252"/>
            <a:ext cx="1623774" cy="1221343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985379" y="3135273"/>
            <a:ext cx="98108" cy="4308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50"/>
              </a:lnSpc>
              <a:buNone/>
            </a:pPr>
            <a:r>
              <a:rPr lang="en-US" sz="21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1</a:t>
            </a: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5061823" y="2804636"/>
            <a:ext cx="2534603" cy="316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图像锐化</a:t>
            </a:r>
            <a:endParaRPr lang="en-US" sz="1950" dirty="0"/>
          </a:p>
        </p:txBody>
      </p:sp>
      <p:sp>
        <p:nvSpPr>
          <p:cNvPr id="7" name="Text 4"/>
          <p:cNvSpPr/>
          <p:nvPr/>
        </p:nvSpPr>
        <p:spPr>
          <a:xfrm>
            <a:off x="5061823" y="3250644"/>
            <a:ext cx="4410551" cy="3445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通过sharpen_image函数实现，支持多种算子。</a:t>
            </a:r>
            <a:endParaRPr lang="en-US" sz="1650" dirty="0"/>
          </a:p>
        </p:txBody>
      </p:sp>
      <p:sp>
        <p:nvSpPr>
          <p:cNvPr id="8" name="Shape 5"/>
          <p:cNvSpPr/>
          <p:nvPr/>
        </p:nvSpPr>
        <p:spPr>
          <a:xfrm>
            <a:off x="4900255" y="3822263"/>
            <a:ext cx="8922306" cy="15240"/>
          </a:xfrm>
          <a:prstGeom prst="roundRect">
            <a:avLst>
              <a:gd name="adj" fmla="val 212050"/>
            </a:avLst>
          </a:prstGeom>
          <a:solidFill>
            <a:srgbClr val="5D606B"/>
          </a:solidFill>
          <a:ln/>
        </p:spPr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0658" y="3864412"/>
            <a:ext cx="3247668" cy="1221343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3962043" y="4259580"/>
            <a:ext cx="144661" cy="4308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50"/>
              </a:lnSpc>
              <a:buNone/>
            </a:pPr>
            <a:r>
              <a:rPr lang="en-US" sz="21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2</a:t>
            </a:r>
            <a:endParaRPr lang="en-US" sz="2100" dirty="0"/>
          </a:p>
        </p:txBody>
      </p:sp>
      <p:sp>
        <p:nvSpPr>
          <p:cNvPr id="11" name="Text 7"/>
          <p:cNvSpPr/>
          <p:nvPr/>
        </p:nvSpPr>
        <p:spPr>
          <a:xfrm>
            <a:off x="5873710" y="4079796"/>
            <a:ext cx="2534603" cy="316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Roberts算子</a:t>
            </a:r>
            <a:endParaRPr lang="en-US" sz="1950" dirty="0"/>
          </a:p>
        </p:txBody>
      </p:sp>
      <p:sp>
        <p:nvSpPr>
          <p:cNvPr id="12" name="Text 8"/>
          <p:cNvSpPr/>
          <p:nvPr/>
        </p:nvSpPr>
        <p:spPr>
          <a:xfrm>
            <a:off x="5873710" y="4525804"/>
            <a:ext cx="4212788" cy="3445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使用edge_roberts函数，适合检测尖锐边缘。</a:t>
            </a:r>
            <a:endParaRPr lang="en-US" sz="1650" dirty="0"/>
          </a:p>
        </p:txBody>
      </p:sp>
      <p:sp>
        <p:nvSpPr>
          <p:cNvPr id="13" name="Shape 9"/>
          <p:cNvSpPr/>
          <p:nvPr/>
        </p:nvSpPr>
        <p:spPr>
          <a:xfrm>
            <a:off x="5712143" y="5097423"/>
            <a:ext cx="8110418" cy="15240"/>
          </a:xfrm>
          <a:prstGeom prst="roundRect">
            <a:avLst>
              <a:gd name="adj" fmla="val 212050"/>
            </a:avLst>
          </a:prstGeom>
          <a:solidFill>
            <a:srgbClr val="5D606B"/>
          </a:solidFill>
          <a:ln/>
        </p:spPr>
      </p:sp>
      <p:pic>
        <p:nvPicPr>
          <p:cNvPr id="1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98771" y="5139571"/>
            <a:ext cx="4871561" cy="1221343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3959543" y="5534739"/>
            <a:ext cx="150019" cy="4308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50"/>
              </a:lnSpc>
              <a:buNone/>
            </a:pPr>
            <a:r>
              <a:rPr lang="en-US" sz="21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3</a:t>
            </a:r>
            <a:endParaRPr lang="en-US" sz="2100" dirty="0"/>
          </a:p>
        </p:txBody>
      </p:sp>
      <p:sp>
        <p:nvSpPr>
          <p:cNvPr id="16" name="Text 11"/>
          <p:cNvSpPr/>
          <p:nvPr/>
        </p:nvSpPr>
        <p:spPr>
          <a:xfrm>
            <a:off x="6685717" y="5354955"/>
            <a:ext cx="2534603" cy="316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Prewitt和Sobel算子</a:t>
            </a:r>
            <a:endParaRPr lang="en-US" sz="1950" dirty="0"/>
          </a:p>
        </p:txBody>
      </p:sp>
      <p:sp>
        <p:nvSpPr>
          <p:cNvPr id="17" name="Text 12"/>
          <p:cNvSpPr/>
          <p:nvPr/>
        </p:nvSpPr>
        <p:spPr>
          <a:xfrm>
            <a:off x="6685717" y="5800963"/>
            <a:ext cx="4383524" cy="3445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分别通过edge_prewitt和edge_sobel函数实现。</a:t>
            </a:r>
            <a:endParaRPr lang="en-US" sz="1650" dirty="0"/>
          </a:p>
        </p:txBody>
      </p:sp>
      <p:sp>
        <p:nvSpPr>
          <p:cNvPr id="18" name="Shape 13"/>
          <p:cNvSpPr/>
          <p:nvPr/>
        </p:nvSpPr>
        <p:spPr>
          <a:xfrm>
            <a:off x="6524149" y="6372582"/>
            <a:ext cx="7298412" cy="15240"/>
          </a:xfrm>
          <a:prstGeom prst="roundRect">
            <a:avLst>
              <a:gd name="adj" fmla="val 212050"/>
            </a:avLst>
          </a:prstGeom>
          <a:solidFill>
            <a:srgbClr val="5D606B"/>
          </a:solidFill>
          <a:ln/>
        </p:spPr>
      </p:sp>
      <p:pic>
        <p:nvPicPr>
          <p:cNvPr id="1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6765" y="6414730"/>
            <a:ext cx="6495455" cy="1221343"/>
          </a:xfrm>
          <a:prstGeom prst="rect">
            <a:avLst/>
          </a:prstGeom>
        </p:spPr>
      </p:pic>
      <p:sp>
        <p:nvSpPr>
          <p:cNvPr id="20" name="Text 14"/>
          <p:cNvSpPr/>
          <p:nvPr/>
        </p:nvSpPr>
        <p:spPr>
          <a:xfrm>
            <a:off x="3961448" y="6809899"/>
            <a:ext cx="145971" cy="4308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50"/>
              </a:lnSpc>
              <a:buNone/>
            </a:pPr>
            <a:r>
              <a:rPr lang="en-US" sz="21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4</a:t>
            </a:r>
            <a:endParaRPr lang="en-US" sz="2100" dirty="0"/>
          </a:p>
        </p:txBody>
      </p:sp>
      <p:sp>
        <p:nvSpPr>
          <p:cNvPr id="21" name="Text 15"/>
          <p:cNvSpPr/>
          <p:nvPr/>
        </p:nvSpPr>
        <p:spPr>
          <a:xfrm>
            <a:off x="7497604" y="6630114"/>
            <a:ext cx="2534603" cy="316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Laplacian算子</a:t>
            </a:r>
            <a:endParaRPr lang="en-US" sz="1950" dirty="0"/>
          </a:p>
        </p:txBody>
      </p:sp>
      <p:sp>
        <p:nvSpPr>
          <p:cNvPr id="22" name="Text 16"/>
          <p:cNvSpPr/>
          <p:nvPr/>
        </p:nvSpPr>
        <p:spPr>
          <a:xfrm>
            <a:off x="7497604" y="7076122"/>
            <a:ext cx="4385905" cy="3445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使用edge_laplacian函数，检测二阶导数变化。</a:t>
            </a:r>
            <a:endParaRPr lang="en-US" sz="1650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236402" y="1233351"/>
            <a:ext cx="7866578" cy="689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图像锐化函数：sharpen_image</a:t>
            </a:r>
            <a:endParaRPr lang="en-US" sz="4300" dirty="0"/>
          </a:p>
        </p:txBody>
      </p:sp>
      <p:sp>
        <p:nvSpPr>
          <p:cNvPr id="4" name="Text 2"/>
          <p:cNvSpPr/>
          <p:nvPr/>
        </p:nvSpPr>
        <p:spPr>
          <a:xfrm>
            <a:off x="693732" y="593628"/>
            <a:ext cx="6208990" cy="7500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/>
            <a:r>
              <a:rPr lang="en-US" altLang="zh-CN" sz="1800" kern="100">
                <a:solidFill>
                  <a:srgbClr val="FF0000"/>
                </a:solidFill>
                <a:effectLst/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function sharpImage = sharpen_image(~, image, op)</a:t>
            </a:r>
            <a:endParaRPr lang="zh-CN" altLang="zh-CN" sz="18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>
                <a:solidFill>
                  <a:srgbClr val="FF0000"/>
                </a:solidFill>
                <a:effectLst/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image = im2double(image); % </a:t>
            </a:r>
            <a:r>
              <a:rPr lang="zh-CN" altLang="zh-CN" sz="1800" kern="100">
                <a:solidFill>
                  <a:srgbClr val="FF0000"/>
                </a:solidFill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将图像转换为双精度，以支持小数运算</a:t>
            </a:r>
            <a:endParaRPr lang="zh-CN" altLang="zh-CN" sz="18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>
                <a:solidFill>
                  <a:srgbClr val="FF0000"/>
                </a:solidFill>
                <a:effectLst/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 </a:t>
            </a:r>
            <a:endParaRPr lang="zh-CN" altLang="zh-CN" sz="18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>
                <a:solidFill>
                  <a:srgbClr val="FF0000"/>
                </a:solidFill>
                <a:effectLst/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if strcmp(op, 'roberts')</a:t>
            </a:r>
            <a:endParaRPr lang="zh-CN" altLang="zh-CN" sz="18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>
                <a:solidFill>
                  <a:srgbClr val="FF0000"/>
                </a:solidFill>
                <a:effectLst/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    H1 = [1 0; 0 -1];</a:t>
            </a:r>
            <a:endParaRPr lang="zh-CN" altLang="zh-CN" sz="18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>
                <a:solidFill>
                  <a:srgbClr val="FF0000"/>
                </a:solidFill>
                <a:effectLst/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    H2 = [0 1; -1 0]; % Roberts</a:t>
            </a:r>
            <a:r>
              <a:rPr lang="zh-CN" altLang="zh-CN" sz="1800" kern="100">
                <a:solidFill>
                  <a:srgbClr val="FF0000"/>
                </a:solidFill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算子模板</a:t>
            </a:r>
            <a:endParaRPr lang="zh-CN" altLang="zh-CN" sz="18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>
                <a:solidFill>
                  <a:srgbClr val="FF0000"/>
                </a:solidFill>
                <a:effectLst/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elseif strcmp(op, 'sobel')</a:t>
            </a:r>
            <a:endParaRPr lang="zh-CN" altLang="zh-CN" sz="18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>
                <a:solidFill>
                  <a:srgbClr val="FF0000"/>
                </a:solidFill>
                <a:effectLst/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    H1 = [-1 -2 -1; 0 0 0; 1 2 1];</a:t>
            </a:r>
            <a:endParaRPr lang="zh-CN" altLang="zh-CN" sz="18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>
                <a:solidFill>
                  <a:srgbClr val="FF0000"/>
                </a:solidFill>
                <a:effectLst/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    H2 = [-1 0 1; -2 0 2; -1 0 1]; % Sobel</a:t>
            </a:r>
            <a:r>
              <a:rPr lang="zh-CN" altLang="zh-CN" sz="1800" kern="100">
                <a:solidFill>
                  <a:srgbClr val="FF0000"/>
                </a:solidFill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算子模板</a:t>
            </a:r>
            <a:endParaRPr lang="zh-CN" altLang="zh-CN" sz="18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>
                <a:solidFill>
                  <a:srgbClr val="FF0000"/>
                </a:solidFill>
                <a:effectLst/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elseif strcmp(op, 'prewitt')</a:t>
            </a:r>
            <a:endParaRPr lang="zh-CN" altLang="zh-CN" sz="18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>
                <a:solidFill>
                  <a:srgbClr val="FF0000"/>
                </a:solidFill>
                <a:effectLst/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    H1 = [-1 -1 -1; 0 0 0; 1 1 1];</a:t>
            </a:r>
            <a:endParaRPr lang="zh-CN" altLang="zh-CN" sz="18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>
                <a:solidFill>
                  <a:srgbClr val="FF0000"/>
                </a:solidFill>
                <a:effectLst/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    H2 = [-1 0 1; -1 0 1; -1 0 1]; % Prewitt</a:t>
            </a:r>
            <a:r>
              <a:rPr lang="zh-CN" altLang="zh-CN" sz="1800" kern="100">
                <a:solidFill>
                  <a:srgbClr val="FF0000"/>
                </a:solidFill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算子模板</a:t>
            </a:r>
            <a:endParaRPr lang="zh-CN" altLang="zh-CN" sz="18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>
                <a:solidFill>
                  <a:srgbClr val="FF0000"/>
                </a:solidFill>
                <a:effectLst/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elseif strcmp(op, 'laplacian')</a:t>
            </a:r>
            <a:endParaRPr lang="zh-CN" altLang="zh-CN" sz="18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>
                <a:solidFill>
                  <a:srgbClr val="FF0000"/>
                </a:solidFill>
                <a:effectLst/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    H = [0 -1 0; -1 5 -1; 0 -1 0]; % Laplacian</a:t>
            </a:r>
            <a:r>
              <a:rPr lang="zh-CN" altLang="zh-CN" sz="1800" kern="100">
                <a:solidFill>
                  <a:srgbClr val="FF0000"/>
                </a:solidFill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锐化模板</a:t>
            </a:r>
            <a:endParaRPr lang="zh-CN" altLang="zh-CN" sz="18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>
                <a:solidFill>
                  <a:srgbClr val="FF0000"/>
                </a:solidFill>
                <a:effectLst/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    sharpImage = imfilter(image, H); % </a:t>
            </a:r>
            <a:r>
              <a:rPr lang="zh-CN" altLang="zh-CN" sz="1800" kern="100">
                <a:solidFill>
                  <a:srgbClr val="FF0000"/>
                </a:solidFill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直接进行卷积</a:t>
            </a:r>
            <a:endParaRPr lang="zh-CN" altLang="zh-CN" sz="18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>
                <a:solidFill>
                  <a:srgbClr val="FF0000"/>
                </a:solidFill>
                <a:effectLst/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    return</a:t>
            </a:r>
            <a:endParaRPr lang="zh-CN" altLang="zh-CN" sz="18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>
                <a:solidFill>
                  <a:srgbClr val="FF0000"/>
                </a:solidFill>
                <a:effectLst/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end</a:t>
            </a:r>
            <a:endParaRPr lang="zh-CN" altLang="zh-CN" sz="18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>
                <a:solidFill>
                  <a:srgbClr val="FF0000"/>
                </a:solidFill>
                <a:effectLst/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 </a:t>
            </a:r>
            <a:endParaRPr lang="zh-CN" altLang="zh-CN" sz="18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>
                <a:solidFill>
                  <a:srgbClr val="FF0000"/>
                </a:solidFill>
                <a:effectLst/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R1 = imfilter(image, H1); % </a:t>
            </a:r>
            <a:r>
              <a:rPr lang="zh-CN" altLang="zh-CN" sz="1800" kern="100">
                <a:solidFill>
                  <a:srgbClr val="FF0000"/>
                </a:solidFill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应用第一个模板</a:t>
            </a:r>
            <a:endParaRPr lang="zh-CN" altLang="zh-CN" sz="18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>
                <a:solidFill>
                  <a:srgbClr val="FF0000"/>
                </a:solidFill>
                <a:effectLst/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R2 = imfilter(image, H2); % </a:t>
            </a:r>
            <a:r>
              <a:rPr lang="zh-CN" altLang="zh-CN" sz="1800" kern="100">
                <a:solidFill>
                  <a:srgbClr val="FF0000"/>
                </a:solidFill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应用第二个模板</a:t>
            </a:r>
            <a:endParaRPr lang="zh-CN" altLang="zh-CN" sz="18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>
                <a:solidFill>
                  <a:srgbClr val="FF0000"/>
                </a:solidFill>
                <a:effectLst/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edgeImage = abs(R1) + abs(R2); % </a:t>
            </a:r>
            <a:r>
              <a:rPr lang="zh-CN" altLang="zh-CN" sz="1800" kern="100">
                <a:solidFill>
                  <a:srgbClr val="FF0000"/>
                </a:solidFill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合成梯度图像</a:t>
            </a:r>
            <a:endParaRPr lang="zh-CN" altLang="zh-CN" sz="18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>
                <a:solidFill>
                  <a:srgbClr val="FF0000"/>
                </a:solidFill>
                <a:effectLst/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sharpImage = image + edgeImage; % </a:t>
            </a:r>
            <a:r>
              <a:rPr lang="zh-CN" altLang="zh-CN" sz="1800" kern="100">
                <a:solidFill>
                  <a:srgbClr val="FF0000"/>
                </a:solidFill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原图加上边缘增强后的图像</a:t>
            </a:r>
            <a:endParaRPr lang="zh-CN" altLang="zh-CN" sz="18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>
                <a:solidFill>
                  <a:srgbClr val="FF0000"/>
                </a:solidFill>
                <a:effectLst/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end</a:t>
            </a:r>
            <a:endParaRPr lang="zh-CN" altLang="zh-CN" sz="18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7608689" y="2107168"/>
            <a:ext cx="2757488" cy="3446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实现思路</a:t>
            </a:r>
            <a:endParaRPr lang="en-US" sz="2150" dirty="0"/>
          </a:p>
        </p:txBody>
      </p:sp>
      <p:sp>
        <p:nvSpPr>
          <p:cNvPr id="6" name="Text 4"/>
          <p:cNvSpPr/>
          <p:nvPr/>
        </p:nvSpPr>
        <p:spPr>
          <a:xfrm>
            <a:off x="7608689" y="2686169"/>
            <a:ext cx="6208990" cy="45005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50"/>
              </a:lnSpc>
              <a:buNone/>
            </a:pPr>
            <a:r>
              <a:rPr lang="en-US" sz="18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1. 输入图像归一化： 使用 im2double 将图像转换为 \[0,1\] 的范围，便于后续的算子操作和梯度叠加。
2. 选择算子模板： 根据用户指定的操作（op），选择合适的滤波器模板（Roberts、Sobel、Prewitt、Laplacian）。
3. 滤波操作：
1) 对于 Roberts、Sobel 和 Prewitt 算子：
 使用两个滤波器模板 H1 和 H2 分别计算图像的梯度分量。
 通过绝对值和相加得到梯度幅值图像（edgeImage）。
2) 对于 Laplacian 算子：
 直接通过模板 H 和 imfilter 进行卷积操作得到锐化图像。
4. 叠加梯度： 将梯度图像与原始图像叠加，提升边缘对比度，从而完成锐化。</a:t>
            </a:r>
            <a:endParaRPr lang="en-US" sz="1800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837724" y="783788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锐化操作原理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2115979"/>
            <a:ext cx="538520" cy="538520"/>
          </a:xfrm>
          <a:prstGeom prst="roundRect">
            <a:avLst>
              <a:gd name="adj" fmla="val 6668"/>
            </a:avLst>
          </a:prstGeom>
          <a:solidFill>
            <a:srgbClr val="444752"/>
          </a:solidFill>
          <a:ln/>
        </p:spPr>
      </p:sp>
      <p:sp>
        <p:nvSpPr>
          <p:cNvPr id="5" name="Text 2"/>
          <p:cNvSpPr/>
          <p:nvPr/>
        </p:nvSpPr>
        <p:spPr>
          <a:xfrm>
            <a:off x="1045369" y="2216229"/>
            <a:ext cx="123111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615559" y="211597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算子选择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615559" y="2611517"/>
            <a:ext cx="2836783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通过参数op指定锐化方法，支持四种常见的锐化算子。每种算子的模板定义了其特定的滤波规则。</a:t>
            </a:r>
            <a:endParaRPr lang="en-US" sz="1850" dirty="0"/>
          </a:p>
        </p:txBody>
      </p:sp>
      <p:sp>
        <p:nvSpPr>
          <p:cNvPr id="8" name="Shape 5"/>
          <p:cNvSpPr/>
          <p:nvPr/>
        </p:nvSpPr>
        <p:spPr>
          <a:xfrm>
            <a:off x="4691658" y="2115979"/>
            <a:ext cx="538520" cy="538520"/>
          </a:xfrm>
          <a:prstGeom prst="roundRect">
            <a:avLst>
              <a:gd name="adj" fmla="val 6668"/>
            </a:avLst>
          </a:prstGeom>
          <a:solidFill>
            <a:srgbClr val="444752"/>
          </a:solidFill>
          <a:ln/>
        </p:spPr>
      </p:sp>
      <p:sp>
        <p:nvSpPr>
          <p:cNvPr id="9" name="Text 6"/>
          <p:cNvSpPr/>
          <p:nvPr/>
        </p:nvSpPr>
        <p:spPr>
          <a:xfrm>
            <a:off x="4870132" y="2216229"/>
            <a:ext cx="181570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469493" y="211597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锐化操作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469493" y="2611517"/>
            <a:ext cx="2836783" cy="30641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o 对于Roberts、Sobel、Prewitt：通过两个模板（H1 和 H2）分别计算不同方向的梯度，将梯度绝对值相加后增强原图。
o 对于Laplacian：使用固定模板进行卷积，直接得到锐化后的图像。</a:t>
            </a:r>
            <a:endParaRPr lang="en-US" sz="1850" dirty="0"/>
          </a:p>
        </p:txBody>
      </p:sp>
      <p:sp>
        <p:nvSpPr>
          <p:cNvPr id="12" name="Shape 9"/>
          <p:cNvSpPr/>
          <p:nvPr/>
        </p:nvSpPr>
        <p:spPr>
          <a:xfrm>
            <a:off x="837724" y="6184225"/>
            <a:ext cx="538520" cy="538520"/>
          </a:xfrm>
          <a:prstGeom prst="roundRect">
            <a:avLst>
              <a:gd name="adj" fmla="val 6668"/>
            </a:avLst>
          </a:prstGeom>
          <a:solidFill>
            <a:srgbClr val="444752"/>
          </a:solidFill>
          <a:ln/>
        </p:spPr>
      </p:sp>
      <p:sp>
        <p:nvSpPr>
          <p:cNvPr id="13" name="Text 10"/>
          <p:cNvSpPr/>
          <p:nvPr/>
        </p:nvSpPr>
        <p:spPr>
          <a:xfrm>
            <a:off x="1012865" y="6284476"/>
            <a:ext cx="188238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615559" y="618422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正确性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615559" y="6679763"/>
            <a:ext cx="669071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利用imfilter函数进行卷积运算，确保滤波过程高效且准确。边缘增强通过梯度累加实现。</a:t>
            </a:r>
            <a:endParaRPr lang="en-US" sz="1850" dirty="0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278D5AA6-3591-609F-1556-E0E91E5E8A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8891" y="2829227"/>
            <a:ext cx="5638291" cy="3064193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336715"/>
            <a:ext cx="8595122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Roberts 边缘检测：edge_roberts</a:t>
            </a:r>
            <a:endParaRPr lang="en-US" sz="4400" dirty="0"/>
          </a:p>
        </p:txBody>
      </p:sp>
      <p:sp>
        <p:nvSpPr>
          <p:cNvPr id="4" name="Text 2"/>
          <p:cNvSpPr/>
          <p:nvPr/>
        </p:nvSpPr>
        <p:spPr>
          <a:xfrm>
            <a:off x="837724" y="2252484"/>
            <a:ext cx="61855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/>
            <a:r>
              <a:rPr lang="en-US" altLang="zh-CN" sz="1800" kern="100">
                <a:solidFill>
                  <a:srgbClr val="FF0000"/>
                </a:solidFill>
                <a:effectLst/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function new_image = edge_roberts(~, f, T)</a:t>
            </a:r>
            <a:endParaRPr lang="zh-CN" altLang="zh-CN" sz="18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>
                <a:solidFill>
                  <a:srgbClr val="FF0000"/>
                </a:solidFill>
                <a:effectLst/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[m, n] = size(f); % </a:t>
            </a:r>
            <a:r>
              <a:rPr lang="zh-CN" altLang="zh-CN" sz="1800" kern="100">
                <a:solidFill>
                  <a:srgbClr val="FF0000"/>
                </a:solidFill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获取图像尺寸</a:t>
            </a:r>
            <a:endParaRPr lang="zh-CN" altLang="zh-CN" sz="18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>
                <a:solidFill>
                  <a:srgbClr val="FF0000"/>
                </a:solidFill>
                <a:effectLst/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new_image = zeros(m, n); % </a:t>
            </a:r>
            <a:r>
              <a:rPr lang="zh-CN" altLang="zh-CN" sz="1800" kern="100">
                <a:solidFill>
                  <a:srgbClr val="FF0000"/>
                </a:solidFill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初始化新图像</a:t>
            </a:r>
            <a:endParaRPr lang="zh-CN" altLang="zh-CN" sz="18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>
                <a:solidFill>
                  <a:srgbClr val="FF0000"/>
                </a:solidFill>
                <a:effectLst/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 </a:t>
            </a:r>
            <a:endParaRPr lang="zh-CN" altLang="zh-CN" sz="18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>
                <a:solidFill>
                  <a:srgbClr val="FF0000"/>
                </a:solidFill>
                <a:effectLst/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for i = 2:m-1</a:t>
            </a:r>
            <a:endParaRPr lang="zh-CN" altLang="zh-CN" sz="18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>
                <a:solidFill>
                  <a:srgbClr val="FF0000"/>
                </a:solidFill>
                <a:effectLst/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    for j = 2:n-1</a:t>
            </a:r>
            <a:endParaRPr lang="zh-CN" altLang="zh-CN" sz="18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>
                <a:solidFill>
                  <a:srgbClr val="FF0000"/>
                </a:solidFill>
                <a:effectLst/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        % </a:t>
            </a:r>
            <a:r>
              <a:rPr lang="zh-CN" altLang="zh-CN" sz="1800" kern="100">
                <a:solidFill>
                  <a:srgbClr val="FF0000"/>
                </a:solidFill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计算</a:t>
            </a:r>
            <a:r>
              <a:rPr lang="en-US" altLang="zh-CN" sz="1800" kern="100">
                <a:solidFill>
                  <a:srgbClr val="FF0000"/>
                </a:solidFill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Roberts</a:t>
            </a:r>
            <a:r>
              <a:rPr lang="zh-CN" altLang="zh-CN" sz="1800" kern="100">
                <a:solidFill>
                  <a:srgbClr val="FF0000"/>
                </a:solidFill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算子对应的梯度</a:t>
            </a:r>
            <a:endParaRPr lang="zh-CN" altLang="zh-CN" sz="18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>
                <a:solidFill>
                  <a:srgbClr val="FF0000"/>
                </a:solidFill>
                <a:effectLst/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        new_image(i, j) = abs(f(i+1, j+1) - f(i, j)) + abs(f(i, j+1) - f(i+1, j));</a:t>
            </a:r>
            <a:endParaRPr lang="zh-CN" altLang="zh-CN" sz="18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>
                <a:solidFill>
                  <a:srgbClr val="FF0000"/>
                </a:solidFill>
                <a:effectLst/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        % </a:t>
            </a:r>
            <a:r>
              <a:rPr lang="zh-CN" altLang="zh-CN" sz="1800" kern="100">
                <a:solidFill>
                  <a:srgbClr val="FF0000"/>
                </a:solidFill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应用阈值处理</a:t>
            </a:r>
            <a:endParaRPr lang="zh-CN" altLang="zh-CN" sz="18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>
                <a:solidFill>
                  <a:srgbClr val="FF0000"/>
                </a:solidFill>
                <a:effectLst/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        if new_image(i, j) &lt; T</a:t>
            </a:r>
            <a:endParaRPr lang="zh-CN" altLang="zh-CN" sz="18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>
                <a:solidFill>
                  <a:srgbClr val="FF0000"/>
                </a:solidFill>
                <a:effectLst/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            new_image(i, j) = 0;</a:t>
            </a:r>
            <a:endParaRPr lang="zh-CN" altLang="zh-CN" sz="18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>
                <a:solidFill>
                  <a:srgbClr val="FF0000"/>
                </a:solidFill>
                <a:effectLst/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        else</a:t>
            </a:r>
            <a:endParaRPr lang="zh-CN" altLang="zh-CN" sz="18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>
                <a:solidFill>
                  <a:srgbClr val="FF0000"/>
                </a:solidFill>
                <a:effectLst/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            new_image(i, j) = 255;</a:t>
            </a:r>
            <a:endParaRPr lang="zh-CN" altLang="zh-CN" sz="18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>
                <a:solidFill>
                  <a:srgbClr val="FF0000"/>
                </a:solidFill>
                <a:effectLst/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        end</a:t>
            </a:r>
            <a:endParaRPr lang="zh-CN" altLang="zh-CN" sz="18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>
                <a:solidFill>
                  <a:srgbClr val="FF0000"/>
                </a:solidFill>
                <a:effectLst/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    end</a:t>
            </a:r>
            <a:endParaRPr lang="zh-CN" altLang="zh-CN" sz="18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>
                <a:solidFill>
                  <a:srgbClr val="FF0000"/>
                </a:solidFill>
                <a:effectLst/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end</a:t>
            </a:r>
            <a:endParaRPr lang="zh-CN" altLang="zh-CN" sz="18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>
                <a:solidFill>
                  <a:srgbClr val="FF0000"/>
                </a:solidFill>
                <a:effectLst/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new_image = uint8(new_image); % </a:t>
            </a:r>
            <a:r>
              <a:rPr lang="zh-CN" altLang="zh-CN" sz="1800" kern="100">
                <a:solidFill>
                  <a:srgbClr val="FF0000"/>
                </a:solidFill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转换为</a:t>
            </a:r>
            <a:r>
              <a:rPr lang="en-US" altLang="zh-CN" sz="1800" kern="100">
                <a:solidFill>
                  <a:srgbClr val="FF0000"/>
                </a:solidFill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uint8</a:t>
            </a:r>
            <a:r>
              <a:rPr lang="zh-CN" altLang="zh-CN" sz="1800" kern="100">
                <a:solidFill>
                  <a:srgbClr val="FF0000"/>
                </a:solidFill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格式</a:t>
            </a:r>
            <a:endParaRPr lang="zh-CN" altLang="zh-CN" sz="18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>
                <a:solidFill>
                  <a:srgbClr val="FF0000"/>
                </a:solidFill>
                <a:effectLst/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end</a:t>
            </a:r>
            <a:endParaRPr lang="zh-CN" altLang="zh-CN" sz="18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7614761" y="263902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实现思路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614761" y="3230285"/>
            <a:ext cx="6185535" cy="34472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1. 初始化： 创建一个与输入图像尺寸相同的空矩阵 new\_image，用于存储边缘检测结果。
2. 梯度计算： 对每个像素（非边界区域），计算其相邻像素的 Roberts 梯度分量，分别在对角方向求差。
3. 阈值分割：
o 如果梯度值小于阈值 T，认为该像素为非边缘，设置为 0。
o 否则，将该像素设置为 255，标记为边缘。
4. 类型转换： 将结果图像转换为 uint8 格式，便于显示。</a:t>
            </a:r>
            <a:endParaRPr lang="en-US" sz="1850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837724" y="1741289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Roberts 边缘检测原理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3073479"/>
            <a:ext cx="538520" cy="538520"/>
          </a:xfrm>
          <a:prstGeom prst="roundRect">
            <a:avLst>
              <a:gd name="adj" fmla="val 6668"/>
            </a:avLst>
          </a:prstGeom>
          <a:solidFill>
            <a:srgbClr val="444752"/>
          </a:solidFill>
          <a:ln/>
        </p:spPr>
      </p:sp>
      <p:sp>
        <p:nvSpPr>
          <p:cNvPr id="5" name="Text 2"/>
          <p:cNvSpPr/>
          <p:nvPr/>
        </p:nvSpPr>
        <p:spPr>
          <a:xfrm>
            <a:off x="1045369" y="3173730"/>
            <a:ext cx="123111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615559" y="307347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梯度计算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615559" y="3569018"/>
            <a:ext cx="2836783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o Roberts算子通过对对角线方向的像素梯度进行计算，突出图像中显著的变化区域。</a:t>
            </a:r>
            <a:endParaRPr lang="en-US" sz="1850" dirty="0"/>
          </a:p>
        </p:txBody>
      </p:sp>
      <p:sp>
        <p:nvSpPr>
          <p:cNvPr id="8" name="Shape 5"/>
          <p:cNvSpPr/>
          <p:nvPr/>
        </p:nvSpPr>
        <p:spPr>
          <a:xfrm>
            <a:off x="4691658" y="3073479"/>
            <a:ext cx="538520" cy="538520"/>
          </a:xfrm>
          <a:prstGeom prst="roundRect">
            <a:avLst>
              <a:gd name="adj" fmla="val 6668"/>
            </a:avLst>
          </a:prstGeom>
          <a:solidFill>
            <a:srgbClr val="444752"/>
          </a:solidFill>
          <a:ln/>
        </p:spPr>
      </p:sp>
      <p:sp>
        <p:nvSpPr>
          <p:cNvPr id="9" name="Text 6"/>
          <p:cNvSpPr/>
          <p:nvPr/>
        </p:nvSpPr>
        <p:spPr>
          <a:xfrm>
            <a:off x="4870132" y="3173730"/>
            <a:ext cx="181570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469493" y="307347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二值化处理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469493" y="3569018"/>
            <a:ext cx="283678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o 通过阈值T将检测结果二值化，进一步提取显著边缘。</a:t>
            </a:r>
            <a:endParaRPr lang="en-US" sz="1850" dirty="0"/>
          </a:p>
        </p:txBody>
      </p:sp>
      <p:sp>
        <p:nvSpPr>
          <p:cNvPr id="12" name="Shape 9"/>
          <p:cNvSpPr/>
          <p:nvPr/>
        </p:nvSpPr>
        <p:spPr>
          <a:xfrm>
            <a:off x="837724" y="5609630"/>
            <a:ext cx="538520" cy="538520"/>
          </a:xfrm>
          <a:prstGeom prst="roundRect">
            <a:avLst>
              <a:gd name="adj" fmla="val 6668"/>
            </a:avLst>
          </a:prstGeom>
          <a:solidFill>
            <a:srgbClr val="444752"/>
          </a:solidFill>
          <a:ln/>
        </p:spPr>
      </p:sp>
      <p:sp>
        <p:nvSpPr>
          <p:cNvPr id="13" name="Text 10"/>
          <p:cNvSpPr/>
          <p:nvPr/>
        </p:nvSpPr>
        <p:spPr>
          <a:xfrm>
            <a:off x="1012865" y="5709880"/>
            <a:ext cx="188238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615559" y="560963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正确性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615559" y="6105168"/>
            <a:ext cx="66907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通过循环逐像素计算，适用于小型图像处理，但效率较低。</a:t>
            </a:r>
            <a:endParaRPr lang="en-US" sz="1850" dirty="0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308DE33B-1F0B-9361-8940-0EB60848BD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4993" y="3252901"/>
            <a:ext cx="5799180" cy="2230963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165056" y="842248"/>
            <a:ext cx="7786688" cy="1140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450"/>
              </a:lnSpc>
              <a:buNone/>
            </a:pPr>
            <a:r>
              <a:rPr lang="en-US" sz="355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Prewitt 算子边缘检测：edge_prewitt</a:t>
            </a:r>
            <a:endParaRPr lang="en-US" sz="35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5056" y="2273618"/>
            <a:ext cx="484703" cy="48470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165056" y="2952155"/>
            <a:ext cx="2281238" cy="285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功能</a:t>
            </a:r>
            <a:endParaRPr lang="en-US" sz="1750" dirty="0"/>
          </a:p>
        </p:txBody>
      </p:sp>
      <p:sp>
        <p:nvSpPr>
          <p:cNvPr id="6" name="Text 2"/>
          <p:cNvSpPr/>
          <p:nvPr/>
        </p:nvSpPr>
        <p:spPr>
          <a:xfrm>
            <a:off x="6165056" y="3353633"/>
            <a:ext cx="3747968" cy="12411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实现 Prewitt 算子图像边缘检测，通过水平方向和垂直方向的梯度计算图像的边缘强度，并通过阈值分割得到二值化的边缘图像。</a:t>
            </a:r>
            <a:endParaRPr lang="en-US" sz="15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3775" y="2273618"/>
            <a:ext cx="484703" cy="48470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0203775" y="2952155"/>
            <a:ext cx="2281238" cy="285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实现思路</a:t>
            </a:r>
            <a:endParaRPr lang="en-US" sz="1750" dirty="0"/>
          </a:p>
        </p:txBody>
      </p:sp>
      <p:sp>
        <p:nvSpPr>
          <p:cNvPr id="9" name="Text 4"/>
          <p:cNvSpPr/>
          <p:nvPr/>
        </p:nvSpPr>
        <p:spPr>
          <a:xfrm>
            <a:off x="10203775" y="3353633"/>
            <a:ext cx="3747968" cy="40335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1. Prewitt算子模板： 使用两个固定模板 Px 和 Py 分别计算垂直和水平方向的梯度。
2. 梯度计算：
1) 使用 imfilter 函数对输入图像进行卷积操作，计算水平和垂直方向的梯度图像。
2) 求取梯度幅值图像 G，即两个方向梯度绝对值的相加。
3. 阈值分割：
1) 设置一个阈值 T，将梯度值小于 T 的像素置为 0，大于等于 T 的像素置为 255，生成二值化图像。
4. 类型转换： 将结果图像转换为 uint8 格式，用于显示。</a:t>
            </a:r>
            <a:endParaRPr lang="en-US" sz="1500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5045484-E46B-9F97-267A-066FE1373051}"/>
              </a:ext>
            </a:extLst>
          </p:cNvPr>
          <p:cNvSpPr txBox="1"/>
          <p:nvPr/>
        </p:nvSpPr>
        <p:spPr>
          <a:xfrm>
            <a:off x="678656" y="1468150"/>
            <a:ext cx="5195649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1800" kern="100">
                <a:solidFill>
                  <a:srgbClr val="FF0000"/>
                </a:solidFill>
                <a:effectLst/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function new_image = edge_prewitt(~, f, T)</a:t>
            </a:r>
            <a:endParaRPr lang="zh-CN" altLang="zh-CN" sz="14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>
                <a:solidFill>
                  <a:srgbClr val="FF0000"/>
                </a:solidFill>
                <a:effectLst/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% Prewitt </a:t>
            </a:r>
            <a:r>
              <a:rPr lang="zh-CN" altLang="zh-CN" sz="1800" kern="100">
                <a:solidFill>
                  <a:srgbClr val="FF0000"/>
                </a:solidFill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算子模板</a:t>
            </a:r>
            <a:endParaRPr lang="zh-CN" altLang="zh-CN" sz="14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>
                <a:solidFill>
                  <a:srgbClr val="FF0000"/>
                </a:solidFill>
                <a:effectLst/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Px = [-1 -1 -1; 0 0 0; 1 1 1]; % </a:t>
            </a:r>
            <a:r>
              <a:rPr lang="zh-CN" altLang="zh-CN" sz="1800" kern="100">
                <a:solidFill>
                  <a:srgbClr val="FF0000"/>
                </a:solidFill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垂直方向模板</a:t>
            </a:r>
            <a:endParaRPr lang="zh-CN" altLang="zh-CN" sz="14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>
                <a:solidFill>
                  <a:srgbClr val="FF0000"/>
                </a:solidFill>
                <a:effectLst/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Py = [-1 0 1; -1 0 1; -1 0 1]; % </a:t>
            </a:r>
            <a:r>
              <a:rPr lang="zh-CN" altLang="zh-CN" sz="1800" kern="100">
                <a:solidFill>
                  <a:srgbClr val="FF0000"/>
                </a:solidFill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水平方向模板</a:t>
            </a:r>
            <a:endParaRPr lang="zh-CN" altLang="zh-CN" sz="14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>
                <a:solidFill>
                  <a:srgbClr val="FF0000"/>
                </a:solidFill>
                <a:effectLst/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 </a:t>
            </a:r>
            <a:endParaRPr lang="zh-CN" altLang="zh-CN" sz="14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>
                <a:solidFill>
                  <a:srgbClr val="FF0000"/>
                </a:solidFill>
                <a:effectLst/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% </a:t>
            </a:r>
            <a:r>
              <a:rPr lang="zh-CN" altLang="zh-CN" sz="1800" kern="100">
                <a:solidFill>
                  <a:srgbClr val="FF0000"/>
                </a:solidFill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水平与垂直方向梯度计算</a:t>
            </a:r>
            <a:endParaRPr lang="zh-CN" altLang="zh-CN" sz="14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>
                <a:solidFill>
                  <a:srgbClr val="FF0000"/>
                </a:solidFill>
                <a:effectLst/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gx = imfilter(double(f), Px);</a:t>
            </a:r>
            <a:endParaRPr lang="zh-CN" altLang="zh-CN" sz="14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>
                <a:solidFill>
                  <a:srgbClr val="FF0000"/>
                </a:solidFill>
                <a:effectLst/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gy = imfilter(double(f), Py);</a:t>
            </a:r>
            <a:endParaRPr lang="zh-CN" altLang="zh-CN" sz="14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>
                <a:solidFill>
                  <a:srgbClr val="FF0000"/>
                </a:solidFill>
                <a:effectLst/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</a:t>
            </a:r>
            <a:endParaRPr lang="zh-CN" altLang="zh-CN" sz="14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>
                <a:solidFill>
                  <a:srgbClr val="FF0000"/>
                </a:solidFill>
                <a:effectLst/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% </a:t>
            </a:r>
            <a:r>
              <a:rPr lang="zh-CN" altLang="zh-CN" sz="1800" kern="100">
                <a:solidFill>
                  <a:srgbClr val="FF0000"/>
                </a:solidFill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梯度幅值计算</a:t>
            </a:r>
            <a:endParaRPr lang="zh-CN" altLang="zh-CN" sz="14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>
                <a:solidFill>
                  <a:srgbClr val="FF0000"/>
                </a:solidFill>
                <a:effectLst/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G = abs(gx) + abs(gy);</a:t>
            </a:r>
            <a:endParaRPr lang="zh-CN" altLang="zh-CN" sz="14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>
                <a:solidFill>
                  <a:srgbClr val="FF0000"/>
                </a:solidFill>
                <a:effectLst/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</a:t>
            </a:r>
            <a:endParaRPr lang="zh-CN" altLang="zh-CN" sz="14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>
                <a:solidFill>
                  <a:srgbClr val="FF0000"/>
                </a:solidFill>
                <a:effectLst/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% </a:t>
            </a:r>
            <a:r>
              <a:rPr lang="zh-CN" altLang="zh-CN" sz="1800" kern="100">
                <a:solidFill>
                  <a:srgbClr val="FF0000"/>
                </a:solidFill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阈值分割</a:t>
            </a:r>
            <a:endParaRPr lang="zh-CN" altLang="zh-CN" sz="14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>
                <a:solidFill>
                  <a:srgbClr val="FF0000"/>
                </a:solidFill>
                <a:effectLst/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new_image = uint8((G &gt;= T) * 255);</a:t>
            </a:r>
            <a:endParaRPr lang="zh-CN" altLang="zh-CN" sz="14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>
                <a:solidFill>
                  <a:srgbClr val="FF0000"/>
                </a:solidFill>
                <a:effectLst/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end</a:t>
            </a:r>
            <a:endParaRPr lang="zh-CN" altLang="zh-CN" sz="14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837724" y="1017270"/>
            <a:ext cx="6194822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灰度直方图统计算法原理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2349460"/>
            <a:ext cx="418862" cy="418862"/>
          </a:xfrm>
          <a:prstGeom prst="roundRect">
            <a:avLst>
              <a:gd name="adj" fmla="val 8573"/>
            </a:avLst>
          </a:prstGeom>
          <a:solidFill>
            <a:srgbClr val="444752"/>
          </a:solidFill>
          <a:ln/>
        </p:spPr>
      </p:sp>
      <p:sp>
        <p:nvSpPr>
          <p:cNvPr id="5" name="Text 2"/>
          <p:cNvSpPr/>
          <p:nvPr/>
        </p:nvSpPr>
        <p:spPr>
          <a:xfrm>
            <a:off x="1495901" y="234946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图像结构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495901" y="2844998"/>
            <a:ext cx="2956441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图像是由像素组成的矩阵，每个像素的灰度值介于0到255之间。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4691658" y="2349460"/>
            <a:ext cx="418862" cy="418862"/>
          </a:xfrm>
          <a:prstGeom prst="roundRect">
            <a:avLst>
              <a:gd name="adj" fmla="val 8573"/>
            </a:avLst>
          </a:prstGeom>
          <a:solidFill>
            <a:srgbClr val="444752"/>
          </a:solidFill>
          <a:ln/>
        </p:spPr>
      </p:sp>
      <p:sp>
        <p:nvSpPr>
          <p:cNvPr id="8" name="Text 5"/>
          <p:cNvSpPr/>
          <p:nvPr/>
        </p:nvSpPr>
        <p:spPr>
          <a:xfrm>
            <a:off x="5349835" y="234946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直方图统计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349835" y="2844998"/>
            <a:ext cx="2956441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直方图统计的是每种灰度值的频次。</a:t>
            </a:r>
            <a:endParaRPr lang="en-US" sz="1850" dirty="0"/>
          </a:p>
        </p:txBody>
      </p:sp>
      <p:sp>
        <p:nvSpPr>
          <p:cNvPr id="10" name="Text 7"/>
          <p:cNvSpPr/>
          <p:nvPr/>
        </p:nvSpPr>
        <p:spPr>
          <a:xfrm>
            <a:off x="837724" y="4263271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设计思路：</a:t>
            </a:r>
            <a:endParaRPr lang="en-US" sz="1850" dirty="0"/>
          </a:p>
        </p:txBody>
      </p:sp>
      <p:sp>
        <p:nvSpPr>
          <p:cNvPr id="11" name="Shape 8"/>
          <p:cNvSpPr/>
          <p:nvPr/>
        </p:nvSpPr>
        <p:spPr>
          <a:xfrm>
            <a:off x="837724" y="5184696"/>
            <a:ext cx="418862" cy="418862"/>
          </a:xfrm>
          <a:prstGeom prst="roundRect">
            <a:avLst>
              <a:gd name="adj" fmla="val 8573"/>
            </a:avLst>
          </a:prstGeom>
          <a:solidFill>
            <a:srgbClr val="444752"/>
          </a:solidFill>
          <a:ln/>
        </p:spPr>
      </p:sp>
      <p:sp>
        <p:nvSpPr>
          <p:cNvPr id="12" name="Text 9"/>
          <p:cNvSpPr/>
          <p:nvPr/>
        </p:nvSpPr>
        <p:spPr>
          <a:xfrm>
            <a:off x="1495901" y="518469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全像素遍历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1495901" y="5680234"/>
            <a:ext cx="2956441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为确保直方图统计结果准确，需要遍历图像中的每一个像素，并根据其灰度值更新直方图。</a:t>
            </a:r>
            <a:endParaRPr lang="en-US" sz="1850" dirty="0"/>
          </a:p>
        </p:txBody>
      </p:sp>
      <p:sp>
        <p:nvSpPr>
          <p:cNvPr id="14" name="Shape 11"/>
          <p:cNvSpPr/>
          <p:nvPr/>
        </p:nvSpPr>
        <p:spPr>
          <a:xfrm>
            <a:off x="4691658" y="5184696"/>
            <a:ext cx="418862" cy="418862"/>
          </a:xfrm>
          <a:prstGeom prst="roundRect">
            <a:avLst>
              <a:gd name="adj" fmla="val 8573"/>
            </a:avLst>
          </a:prstGeom>
          <a:solidFill>
            <a:srgbClr val="444752"/>
          </a:solidFill>
          <a:ln/>
        </p:spPr>
      </p:sp>
      <p:sp>
        <p:nvSpPr>
          <p:cNvPr id="15" name="Text 12"/>
          <p:cNvSpPr/>
          <p:nvPr/>
        </p:nvSpPr>
        <p:spPr>
          <a:xfrm>
            <a:off x="5349835" y="518469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二维数组访问</a:t>
            </a:r>
            <a:endParaRPr lang="en-US" sz="2200" dirty="0"/>
          </a:p>
        </p:txBody>
      </p:sp>
      <p:sp>
        <p:nvSpPr>
          <p:cNvPr id="16" name="Text 13"/>
          <p:cNvSpPr/>
          <p:nvPr/>
        </p:nvSpPr>
        <p:spPr>
          <a:xfrm>
            <a:off x="5349835" y="5680234"/>
            <a:ext cx="2956441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使用二维数组访问像素位置，符合直观的图像处理逻辑。</a:t>
            </a:r>
            <a:endParaRPr lang="en-US" sz="1850" dirty="0"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DEB6F094-2C52-7915-F9BA-20137A84F0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3513" y="2224339"/>
            <a:ext cx="4991231" cy="3962504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837724" y="2051804"/>
            <a:ext cx="6597491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Prewitt 算子边缘检测原理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3383994"/>
            <a:ext cx="538520" cy="538520"/>
          </a:xfrm>
          <a:prstGeom prst="roundRect">
            <a:avLst>
              <a:gd name="adj" fmla="val 6668"/>
            </a:avLst>
          </a:prstGeom>
          <a:solidFill>
            <a:srgbClr val="444752"/>
          </a:solidFill>
          <a:ln/>
        </p:spPr>
      </p:sp>
      <p:sp>
        <p:nvSpPr>
          <p:cNvPr id="5" name="Text 2"/>
          <p:cNvSpPr/>
          <p:nvPr/>
        </p:nvSpPr>
        <p:spPr>
          <a:xfrm>
            <a:off x="1045369" y="3484245"/>
            <a:ext cx="123111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615559" y="338399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Prewitt 算子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615559" y="3879533"/>
            <a:ext cx="2836783" cy="22981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1) 基于图像的一阶导数，适合计算图像边缘的方向梯度。
2) 水平方向模板检测水平边缘，垂直方向模板检测垂直边缘。</a:t>
            </a:r>
            <a:endParaRPr lang="en-US" sz="1850" dirty="0"/>
          </a:p>
        </p:txBody>
      </p:sp>
      <p:sp>
        <p:nvSpPr>
          <p:cNvPr id="8" name="Shape 5"/>
          <p:cNvSpPr/>
          <p:nvPr/>
        </p:nvSpPr>
        <p:spPr>
          <a:xfrm>
            <a:off x="4691658" y="3383994"/>
            <a:ext cx="538520" cy="538520"/>
          </a:xfrm>
          <a:prstGeom prst="roundRect">
            <a:avLst>
              <a:gd name="adj" fmla="val 6668"/>
            </a:avLst>
          </a:prstGeom>
          <a:solidFill>
            <a:srgbClr val="444752"/>
          </a:solidFill>
          <a:ln/>
        </p:spPr>
      </p:sp>
      <p:sp>
        <p:nvSpPr>
          <p:cNvPr id="9" name="Text 6"/>
          <p:cNvSpPr/>
          <p:nvPr/>
        </p:nvSpPr>
        <p:spPr>
          <a:xfrm>
            <a:off x="4870132" y="3484245"/>
            <a:ext cx="181570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469493" y="338399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正确性分析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469493" y="3879533"/>
            <a:ext cx="2836783" cy="22981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1. 模板定义正确，符合 Prewitt 算子的标准。
2. 使用 imfilter 函数实现梯度计算，效率较高。
3. 阈值分割简洁明了，二值化结果符合要求。</a:t>
            </a:r>
            <a:endParaRPr lang="en-US" sz="1850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75E50657-A24D-0235-E7D6-2125038B1D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4925" y="1969689"/>
            <a:ext cx="5589038" cy="4207988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28782" y="740688"/>
            <a:ext cx="7449741" cy="6123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800"/>
              </a:lnSpc>
              <a:buNone/>
            </a:pPr>
            <a:r>
              <a:rPr lang="en-US" sz="385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Sobel 算子边缘检测：edge_sobel</a:t>
            </a:r>
            <a:endParaRPr lang="en-US" sz="38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782" y="1665327"/>
            <a:ext cx="520541" cy="52054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28782" y="2393990"/>
            <a:ext cx="2449592" cy="306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功能</a:t>
            </a:r>
            <a:endParaRPr lang="en-US" sz="1900" dirty="0"/>
          </a:p>
        </p:txBody>
      </p:sp>
      <p:sp>
        <p:nvSpPr>
          <p:cNvPr id="6" name="Text 2"/>
          <p:cNvSpPr/>
          <p:nvPr/>
        </p:nvSpPr>
        <p:spPr>
          <a:xfrm>
            <a:off x="728782" y="2824996"/>
            <a:ext cx="3687008" cy="13325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实现 Sobel 算子图像边缘检测，通过增强的水平方向和垂直方向的梯度计算图像的边缘强度，并通过阈值分割得到二值化的边缘图像。</a:t>
            </a:r>
            <a:endParaRPr lang="en-US" sz="16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8091" y="1665327"/>
            <a:ext cx="520541" cy="52054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728091" y="2393990"/>
            <a:ext cx="2449592" cy="306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实现思路</a:t>
            </a:r>
            <a:endParaRPr lang="en-US" sz="1900" dirty="0"/>
          </a:p>
        </p:txBody>
      </p:sp>
      <p:sp>
        <p:nvSpPr>
          <p:cNvPr id="9" name="Text 4"/>
          <p:cNvSpPr/>
          <p:nvPr/>
        </p:nvSpPr>
        <p:spPr>
          <a:xfrm>
            <a:off x="4728091" y="2824996"/>
            <a:ext cx="3687128" cy="46639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1. Sobel算子模板： 使用两个增强模板 Sx 和 Sy 分别计算垂直和水平方向的梯度。
2. 梯度计算：
1) 使用 imfilter 函数对输入图像进行卷积操作，计算水平和垂直方向的梯度图像。
2) 求取梯度幅值图像 G，即两个方向梯度绝对值的相加。
3. 阈值分割：
1) 设置一个阈值 T，将梯度值小于 T 的像素置为 0，大于等于 T 的像素置为 255，生成二值化图像。
4. 类型转换： 将结果图像转换为 uint8 格式，用于显示。</a:t>
            </a:r>
            <a:endParaRPr lang="en-US" sz="1600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31107B98-8DD2-A5D9-F962-A8F8CA9CC7CE}"/>
              </a:ext>
            </a:extLst>
          </p:cNvPr>
          <p:cNvSpPr txBox="1"/>
          <p:nvPr/>
        </p:nvSpPr>
        <p:spPr>
          <a:xfrm>
            <a:off x="9017391" y="921996"/>
            <a:ext cx="4884227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1800" kern="100">
                <a:solidFill>
                  <a:srgbClr val="FF0000"/>
                </a:solidFill>
                <a:effectLst/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function new_image = edge_sobel(~, f, T)</a:t>
            </a:r>
            <a:endParaRPr lang="zh-CN" altLang="zh-CN" sz="14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>
                <a:solidFill>
                  <a:srgbClr val="FF0000"/>
                </a:solidFill>
                <a:effectLst/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% Sobel </a:t>
            </a:r>
            <a:r>
              <a:rPr lang="zh-CN" altLang="zh-CN" sz="1800" kern="100">
                <a:solidFill>
                  <a:srgbClr val="FF0000"/>
                </a:solidFill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算子模板</a:t>
            </a:r>
            <a:endParaRPr lang="zh-CN" altLang="zh-CN" sz="14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>
                <a:solidFill>
                  <a:srgbClr val="FF0000"/>
                </a:solidFill>
                <a:effectLst/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Sx = [-1 -2 -1; 0 0 0; 1 2 1]; % </a:t>
            </a:r>
            <a:r>
              <a:rPr lang="zh-CN" altLang="zh-CN" sz="1800" kern="100">
                <a:solidFill>
                  <a:srgbClr val="FF0000"/>
                </a:solidFill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垂直方向模板</a:t>
            </a:r>
            <a:endParaRPr lang="zh-CN" altLang="zh-CN" sz="14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>
                <a:solidFill>
                  <a:srgbClr val="FF0000"/>
                </a:solidFill>
                <a:effectLst/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Sy = [-1 0 1; -2 0 2; -1 0 1]; % </a:t>
            </a:r>
            <a:r>
              <a:rPr lang="zh-CN" altLang="zh-CN" sz="1800" kern="100">
                <a:solidFill>
                  <a:srgbClr val="FF0000"/>
                </a:solidFill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水平方向模板</a:t>
            </a:r>
            <a:endParaRPr lang="zh-CN" altLang="zh-CN" sz="14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>
                <a:solidFill>
                  <a:srgbClr val="FF0000"/>
                </a:solidFill>
                <a:effectLst/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 </a:t>
            </a:r>
            <a:endParaRPr lang="zh-CN" altLang="zh-CN" sz="14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>
                <a:solidFill>
                  <a:srgbClr val="FF0000"/>
                </a:solidFill>
                <a:effectLst/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% </a:t>
            </a:r>
            <a:r>
              <a:rPr lang="zh-CN" altLang="zh-CN" sz="1800" kern="100">
                <a:solidFill>
                  <a:srgbClr val="FF0000"/>
                </a:solidFill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水平与垂直方向梯度计算</a:t>
            </a:r>
            <a:endParaRPr lang="zh-CN" altLang="zh-CN" sz="14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>
                <a:solidFill>
                  <a:srgbClr val="FF0000"/>
                </a:solidFill>
                <a:effectLst/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gx = imfilter(double(f), Sx);</a:t>
            </a:r>
            <a:endParaRPr lang="zh-CN" altLang="zh-CN" sz="14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>
                <a:solidFill>
                  <a:srgbClr val="FF0000"/>
                </a:solidFill>
                <a:effectLst/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gy = imfilter(double(f), Sy);</a:t>
            </a:r>
            <a:endParaRPr lang="zh-CN" altLang="zh-CN" sz="14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>
                <a:solidFill>
                  <a:srgbClr val="FF0000"/>
                </a:solidFill>
                <a:effectLst/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</a:t>
            </a:r>
            <a:endParaRPr lang="zh-CN" altLang="zh-CN" sz="14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>
                <a:solidFill>
                  <a:srgbClr val="FF0000"/>
                </a:solidFill>
                <a:effectLst/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% </a:t>
            </a:r>
            <a:r>
              <a:rPr lang="zh-CN" altLang="zh-CN" sz="1800" kern="100">
                <a:solidFill>
                  <a:srgbClr val="FF0000"/>
                </a:solidFill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梯度幅值计算</a:t>
            </a:r>
            <a:endParaRPr lang="zh-CN" altLang="zh-CN" sz="14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>
                <a:solidFill>
                  <a:srgbClr val="FF0000"/>
                </a:solidFill>
                <a:effectLst/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G = abs(gx) + abs(gy);</a:t>
            </a:r>
            <a:endParaRPr lang="zh-CN" altLang="zh-CN" sz="14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>
                <a:solidFill>
                  <a:srgbClr val="FF0000"/>
                </a:solidFill>
                <a:effectLst/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</a:t>
            </a:r>
            <a:endParaRPr lang="zh-CN" altLang="zh-CN" sz="14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>
                <a:solidFill>
                  <a:srgbClr val="FF0000"/>
                </a:solidFill>
                <a:effectLst/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% </a:t>
            </a:r>
            <a:r>
              <a:rPr lang="zh-CN" altLang="zh-CN" sz="1800" kern="100">
                <a:solidFill>
                  <a:srgbClr val="FF0000"/>
                </a:solidFill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阈值分割</a:t>
            </a:r>
            <a:endParaRPr lang="zh-CN" altLang="zh-CN" sz="14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>
                <a:solidFill>
                  <a:srgbClr val="FF0000"/>
                </a:solidFill>
                <a:effectLst/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new_image = uint8((G &gt;= T) * 255);</a:t>
            </a:r>
            <a:endParaRPr lang="zh-CN" altLang="zh-CN" sz="14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>
                <a:solidFill>
                  <a:srgbClr val="FF0000"/>
                </a:solidFill>
                <a:effectLst/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end</a:t>
            </a:r>
            <a:endParaRPr lang="zh-CN" altLang="zh-CN" sz="14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837724" y="1860352"/>
            <a:ext cx="608838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Sobel 算子边缘检测原理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3192542"/>
            <a:ext cx="538520" cy="538520"/>
          </a:xfrm>
          <a:prstGeom prst="roundRect">
            <a:avLst>
              <a:gd name="adj" fmla="val 6668"/>
            </a:avLst>
          </a:prstGeom>
          <a:solidFill>
            <a:srgbClr val="444752"/>
          </a:solidFill>
          <a:ln/>
        </p:spPr>
      </p:sp>
      <p:sp>
        <p:nvSpPr>
          <p:cNvPr id="5" name="Text 2"/>
          <p:cNvSpPr/>
          <p:nvPr/>
        </p:nvSpPr>
        <p:spPr>
          <a:xfrm>
            <a:off x="1045369" y="3292793"/>
            <a:ext cx="123111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615559" y="319254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Sobel 算子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615559" y="3688080"/>
            <a:ext cx="2836783" cy="26811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1) 是 Prewitt 算子的改进版本，使用中心加权的梯度计算方式，能更好地平滑噪声。
2) 适合检测图像中的显著边缘，同时抑制细微噪声。</a:t>
            </a:r>
            <a:endParaRPr lang="en-US" sz="1850" dirty="0"/>
          </a:p>
        </p:txBody>
      </p:sp>
      <p:sp>
        <p:nvSpPr>
          <p:cNvPr id="8" name="Shape 5"/>
          <p:cNvSpPr/>
          <p:nvPr/>
        </p:nvSpPr>
        <p:spPr>
          <a:xfrm>
            <a:off x="4691658" y="3192542"/>
            <a:ext cx="538520" cy="538520"/>
          </a:xfrm>
          <a:prstGeom prst="roundRect">
            <a:avLst>
              <a:gd name="adj" fmla="val 6668"/>
            </a:avLst>
          </a:prstGeom>
          <a:solidFill>
            <a:srgbClr val="444752"/>
          </a:solidFill>
          <a:ln/>
        </p:spPr>
      </p:sp>
      <p:sp>
        <p:nvSpPr>
          <p:cNvPr id="9" name="Text 6"/>
          <p:cNvSpPr/>
          <p:nvPr/>
        </p:nvSpPr>
        <p:spPr>
          <a:xfrm>
            <a:off x="4870132" y="3292793"/>
            <a:ext cx="181570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469493" y="319254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正确性分析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469493" y="3688080"/>
            <a:ext cx="2836783" cy="22981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1. 模板定义正确，符合 Sobel 算子的标准。
2. 使用 imfilter 函数实现梯度计算，逻辑正确。
3. 阈值分割简洁明了，二值化结果符合预期。</a:t>
            </a:r>
            <a:endParaRPr lang="en-US" sz="1850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0D828817-7015-2DF7-3D4C-A8306920C8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3089" y="2347546"/>
            <a:ext cx="5262872" cy="4198397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336715"/>
            <a:ext cx="10566678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Laplacian 算子边缘检测：edge_laplacian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263902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功能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3230285"/>
            <a:ext cx="6185535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实现 Laplacian 算子图像边缘检测，通过二阶导数的计算得到图像的边缘强度，</a:t>
            </a:r>
            <a:r>
              <a:rPr lang="en-US" sz="185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并通过阈值分割生成二值化边缘图像。</a:t>
            </a:r>
          </a:p>
          <a:p>
            <a:pPr marL="0" indent="0">
              <a:lnSpc>
                <a:spcPts val="3000"/>
              </a:lnSpc>
              <a:buNone/>
            </a:pPr>
            <a:endParaRPr lang="en-US" sz="1850">
              <a:solidFill>
                <a:srgbClr val="D6E5EF"/>
              </a:solidFill>
              <a:latin typeface="Source Sans Pro" pitchFamily="34" charset="0"/>
              <a:ea typeface="Source Sans Pro" pitchFamily="34" charset="-122"/>
            </a:endParaRPr>
          </a:p>
          <a:p>
            <a:pPr algn="just"/>
            <a:r>
              <a:rPr lang="en-US" altLang="zh-CN" sz="1800" kern="100">
                <a:solidFill>
                  <a:srgbClr val="FF0000"/>
                </a:solidFill>
                <a:effectLst/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function new_image = edge_laplacian(~, f, T)</a:t>
            </a:r>
            <a:endParaRPr lang="zh-CN" altLang="zh-CN" sz="18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>
                <a:solidFill>
                  <a:srgbClr val="FF0000"/>
                </a:solidFill>
                <a:effectLst/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% Laplacian </a:t>
            </a:r>
            <a:r>
              <a:rPr lang="zh-CN" altLang="zh-CN" sz="1800" kern="100">
                <a:solidFill>
                  <a:srgbClr val="FF0000"/>
                </a:solidFill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算子模板</a:t>
            </a:r>
            <a:endParaRPr lang="zh-CN" altLang="zh-CN" sz="18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>
                <a:solidFill>
                  <a:srgbClr val="FF0000"/>
                </a:solidFill>
                <a:effectLst/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H = [0 -1 0; -1 4 -1; 0 -1 0];</a:t>
            </a:r>
            <a:endParaRPr lang="zh-CN" altLang="zh-CN" sz="18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>
                <a:solidFill>
                  <a:srgbClr val="FF0000"/>
                </a:solidFill>
                <a:effectLst/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 </a:t>
            </a:r>
            <a:endParaRPr lang="zh-CN" altLang="zh-CN" sz="18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>
                <a:solidFill>
                  <a:srgbClr val="FF0000"/>
                </a:solidFill>
                <a:effectLst/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% </a:t>
            </a:r>
            <a:r>
              <a:rPr lang="zh-CN" altLang="zh-CN" sz="1800" kern="100">
                <a:solidFill>
                  <a:srgbClr val="FF0000"/>
                </a:solidFill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使用</a:t>
            </a:r>
            <a:r>
              <a:rPr lang="en-US" altLang="zh-CN" sz="1800" kern="100">
                <a:solidFill>
                  <a:srgbClr val="FF0000"/>
                </a:solidFill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Laplacian </a:t>
            </a:r>
            <a:r>
              <a:rPr lang="zh-CN" altLang="zh-CN" sz="1800" kern="100">
                <a:solidFill>
                  <a:srgbClr val="FF0000"/>
                </a:solidFill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模板进行卷积</a:t>
            </a:r>
            <a:endParaRPr lang="zh-CN" altLang="zh-CN" sz="18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>
                <a:solidFill>
                  <a:srgbClr val="FF0000"/>
                </a:solidFill>
                <a:effectLst/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G = abs(imfilter(double(f), H));</a:t>
            </a:r>
            <a:endParaRPr lang="zh-CN" altLang="zh-CN" sz="18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>
                <a:solidFill>
                  <a:srgbClr val="FF0000"/>
                </a:solidFill>
                <a:effectLst/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</a:t>
            </a:r>
            <a:endParaRPr lang="zh-CN" altLang="zh-CN" sz="18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>
                <a:solidFill>
                  <a:srgbClr val="FF0000"/>
                </a:solidFill>
                <a:effectLst/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% </a:t>
            </a:r>
            <a:r>
              <a:rPr lang="zh-CN" altLang="zh-CN" sz="1800" kern="100">
                <a:solidFill>
                  <a:srgbClr val="FF0000"/>
                </a:solidFill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阈值分割</a:t>
            </a:r>
            <a:endParaRPr lang="zh-CN" altLang="zh-CN" sz="18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>
                <a:solidFill>
                  <a:srgbClr val="FF0000"/>
                </a:solidFill>
                <a:effectLst/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new_image = uint8((G &gt;= T) * 255);</a:t>
            </a:r>
            <a:endParaRPr lang="zh-CN" altLang="zh-CN" sz="18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>
                <a:solidFill>
                  <a:srgbClr val="FF0000"/>
                </a:solidFill>
                <a:effectLst/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end</a:t>
            </a:r>
            <a:endParaRPr lang="zh-CN" altLang="zh-CN" sz="18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lnSpc>
                <a:spcPts val="3000"/>
              </a:lnSpc>
              <a:buNone/>
            </a:pP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7614761" y="263902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实现思路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614761" y="3230285"/>
            <a:ext cx="6185535" cy="34472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1. Laplacian算子模板： 使用一个固定模板 H 计算图像的二阶梯度。
2. 卷积计算：
1) 使用 imfilter 函数对输入图像与模板 H 进行卷积操作。
2) 计算绝对值梯度幅值图像 G。
3. 阈值分割：
1) 设置一个阈值 T，将梯度值小于 T 的像素置为 0，大于等于 T 的像素置为 255，生成二值化图像。
4. 类型转换： 将结果图像转换为 uint8 格式，用于显示。</a:t>
            </a:r>
            <a:endParaRPr lang="en-US" sz="1850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837724" y="664726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图像分割提取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1727716"/>
            <a:ext cx="7468553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图像分割是将图像划分为多个语义区域的过程。</a:t>
            </a:r>
            <a:r>
              <a:rPr lang="zh-CN" altLang="en-US" sz="185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我</a:t>
            </a:r>
            <a:r>
              <a:rPr lang="en-US" sz="185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实现了多种图像分割方法</a:t>
            </a: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，包括基于阈值的Otsu方法、K-means聚类、霍夫变换、区域生长和主动轮廓模型等。这些方法能够有效地分离图像中的目标对象，为后续的图像分析和理解奠定基础。</a:t>
            </a:r>
            <a:endParaRPr lang="en-US" sz="1850" dirty="0"/>
          </a:p>
        </p:txBody>
      </p:sp>
      <p:sp>
        <p:nvSpPr>
          <p:cNvPr id="5" name="Shape 2"/>
          <p:cNvSpPr/>
          <p:nvPr/>
        </p:nvSpPr>
        <p:spPr>
          <a:xfrm>
            <a:off x="837724" y="3798213"/>
            <a:ext cx="538520" cy="538520"/>
          </a:xfrm>
          <a:prstGeom prst="roundRect">
            <a:avLst>
              <a:gd name="adj" fmla="val 6668"/>
            </a:avLst>
          </a:prstGeom>
          <a:solidFill>
            <a:srgbClr val="444752"/>
          </a:solidFill>
          <a:ln/>
        </p:spPr>
      </p:sp>
      <p:sp>
        <p:nvSpPr>
          <p:cNvPr id="6" name="Text 3"/>
          <p:cNvSpPr/>
          <p:nvPr/>
        </p:nvSpPr>
        <p:spPr>
          <a:xfrm>
            <a:off x="1045369" y="3898463"/>
            <a:ext cx="123111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1</a:t>
            </a:r>
            <a:endParaRPr lang="en-US" sz="2650" dirty="0"/>
          </a:p>
        </p:txBody>
      </p:sp>
      <p:sp>
        <p:nvSpPr>
          <p:cNvPr id="7" name="Text 4"/>
          <p:cNvSpPr/>
          <p:nvPr/>
        </p:nvSpPr>
        <p:spPr>
          <a:xfrm>
            <a:off x="1615559" y="379821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Otsu阈值分割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1615559" y="4293751"/>
            <a:ext cx="283678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使用graythresh函数自动计算最佳阈值。</a:t>
            </a:r>
            <a:endParaRPr lang="en-US" sz="1850" dirty="0"/>
          </a:p>
        </p:txBody>
      </p:sp>
      <p:sp>
        <p:nvSpPr>
          <p:cNvPr id="9" name="Shape 6"/>
          <p:cNvSpPr/>
          <p:nvPr/>
        </p:nvSpPr>
        <p:spPr>
          <a:xfrm>
            <a:off x="4691658" y="3798213"/>
            <a:ext cx="538520" cy="538520"/>
          </a:xfrm>
          <a:prstGeom prst="roundRect">
            <a:avLst>
              <a:gd name="adj" fmla="val 6668"/>
            </a:avLst>
          </a:prstGeom>
          <a:solidFill>
            <a:srgbClr val="444752"/>
          </a:solidFill>
          <a:ln/>
        </p:spPr>
      </p:sp>
      <p:sp>
        <p:nvSpPr>
          <p:cNvPr id="10" name="Text 7"/>
          <p:cNvSpPr/>
          <p:nvPr/>
        </p:nvSpPr>
        <p:spPr>
          <a:xfrm>
            <a:off x="4870132" y="3898463"/>
            <a:ext cx="181570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2</a:t>
            </a:r>
            <a:endParaRPr lang="en-US" sz="2650" dirty="0"/>
          </a:p>
        </p:txBody>
      </p:sp>
      <p:sp>
        <p:nvSpPr>
          <p:cNvPr id="11" name="Text 8"/>
          <p:cNvSpPr/>
          <p:nvPr/>
        </p:nvSpPr>
        <p:spPr>
          <a:xfrm>
            <a:off x="5469493" y="379821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K-means聚类分割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5469493" y="4293751"/>
            <a:ext cx="283678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通过clusterImage函数实现，支持多类别分割。</a:t>
            </a:r>
            <a:endParaRPr lang="en-US" sz="1850" dirty="0"/>
          </a:p>
        </p:txBody>
      </p:sp>
      <p:sp>
        <p:nvSpPr>
          <p:cNvPr id="13" name="Shape 10"/>
          <p:cNvSpPr/>
          <p:nvPr/>
        </p:nvSpPr>
        <p:spPr>
          <a:xfrm>
            <a:off x="837724" y="5568315"/>
            <a:ext cx="538520" cy="538520"/>
          </a:xfrm>
          <a:prstGeom prst="roundRect">
            <a:avLst>
              <a:gd name="adj" fmla="val 6668"/>
            </a:avLst>
          </a:prstGeom>
          <a:solidFill>
            <a:srgbClr val="444752"/>
          </a:solidFill>
          <a:ln/>
        </p:spPr>
      </p:sp>
      <p:sp>
        <p:nvSpPr>
          <p:cNvPr id="14" name="Text 11"/>
          <p:cNvSpPr/>
          <p:nvPr/>
        </p:nvSpPr>
        <p:spPr>
          <a:xfrm>
            <a:off x="1012865" y="5668566"/>
            <a:ext cx="188238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3</a:t>
            </a:r>
            <a:endParaRPr lang="en-US" sz="2650" dirty="0"/>
          </a:p>
        </p:txBody>
      </p:sp>
      <p:sp>
        <p:nvSpPr>
          <p:cNvPr id="15" name="Text 12"/>
          <p:cNvSpPr/>
          <p:nvPr/>
        </p:nvSpPr>
        <p:spPr>
          <a:xfrm>
            <a:off x="1615559" y="556831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霍夫变换分割</a:t>
            </a:r>
            <a:endParaRPr lang="en-US" sz="2200" dirty="0"/>
          </a:p>
        </p:txBody>
      </p:sp>
      <p:sp>
        <p:nvSpPr>
          <p:cNvPr id="16" name="Text 13"/>
          <p:cNvSpPr/>
          <p:nvPr/>
        </p:nvSpPr>
        <p:spPr>
          <a:xfrm>
            <a:off x="1615559" y="6063853"/>
            <a:ext cx="283678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使用houghSegmentation函数，适合检测直线和圆。</a:t>
            </a:r>
            <a:endParaRPr lang="en-US" sz="1850" dirty="0"/>
          </a:p>
        </p:txBody>
      </p:sp>
      <p:sp>
        <p:nvSpPr>
          <p:cNvPr id="17" name="Shape 14"/>
          <p:cNvSpPr/>
          <p:nvPr/>
        </p:nvSpPr>
        <p:spPr>
          <a:xfrm>
            <a:off x="4691658" y="5568315"/>
            <a:ext cx="538520" cy="538520"/>
          </a:xfrm>
          <a:prstGeom prst="roundRect">
            <a:avLst>
              <a:gd name="adj" fmla="val 6668"/>
            </a:avLst>
          </a:prstGeom>
          <a:solidFill>
            <a:srgbClr val="444752"/>
          </a:solidFill>
          <a:ln/>
        </p:spPr>
      </p:sp>
      <p:sp>
        <p:nvSpPr>
          <p:cNvPr id="18" name="Text 15"/>
          <p:cNvSpPr/>
          <p:nvPr/>
        </p:nvSpPr>
        <p:spPr>
          <a:xfrm>
            <a:off x="4869299" y="5668566"/>
            <a:ext cx="183237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4</a:t>
            </a:r>
            <a:endParaRPr lang="en-US" sz="2650" dirty="0"/>
          </a:p>
        </p:txBody>
      </p:sp>
      <p:sp>
        <p:nvSpPr>
          <p:cNvPr id="19" name="Text 16"/>
          <p:cNvSpPr/>
          <p:nvPr/>
        </p:nvSpPr>
        <p:spPr>
          <a:xfrm>
            <a:off x="5469493" y="5568315"/>
            <a:ext cx="2836783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区域生长和主动轮廓模型</a:t>
            </a:r>
            <a:endParaRPr lang="en-US" sz="2200" dirty="0"/>
          </a:p>
        </p:txBody>
      </p:sp>
      <p:sp>
        <p:nvSpPr>
          <p:cNvPr id="20" name="Text 17"/>
          <p:cNvSpPr/>
          <p:nvPr/>
        </p:nvSpPr>
        <p:spPr>
          <a:xfrm>
            <a:off x="5469493" y="6415802"/>
            <a:ext cx="283678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分别通过interactiveRegionGrowing和activecontour函数实现。</a:t>
            </a:r>
            <a:endParaRPr lang="en-US" sz="1850" dirty="0"/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316098A9-E84A-0836-53E3-AF795CB64B4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417"/>
          <a:stretch/>
        </p:blipFill>
        <p:spPr bwMode="auto">
          <a:xfrm>
            <a:off x="8566190" y="2343110"/>
            <a:ext cx="5874281" cy="39291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102763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Otsu 阈值法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40506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原理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3996333"/>
            <a:ext cx="6185535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Otsu 阈值法是一种自动阈值分割方法，它基于图像的直方图，通过最大化类间方差来确定最佳阈值。该方法简单易用，适用于灰度图像的分割。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426170" y="541354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步骤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426170" y="6004808"/>
            <a:ext cx="6185535" cy="1915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1. 将输入图像转换为灰度图像。 2. 使用 Otsu 最大类间方差法自动计算合适的阈值。 3. 根据该阈值对图像进行二值化。 4. 后处理：去除面积小于 1000 像素的区域。 5. 生成二值图像的彩色蒙版，并叠加回原图，最终显示处理后的图像。</a:t>
            </a:r>
            <a:endParaRPr lang="en-US" sz="185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5A70075-E81D-741F-9946-B58431EE8378}"/>
              </a:ext>
            </a:extLst>
          </p:cNvPr>
          <p:cNvSpPr txBox="1"/>
          <p:nvPr/>
        </p:nvSpPr>
        <p:spPr>
          <a:xfrm>
            <a:off x="7023259" y="781407"/>
            <a:ext cx="10832123" cy="74481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1400" kern="100">
                <a:solidFill>
                  <a:srgbClr val="FF0000"/>
                </a:solidFill>
                <a:effectLst/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function BtnFGOstuButtonPushed(app, event)</a:t>
            </a:r>
            <a:endParaRPr lang="zh-CN" altLang="zh-CN" sz="11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400" kern="100">
                <a:solidFill>
                  <a:srgbClr val="FF0000"/>
                </a:solidFill>
                <a:effectLst/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% </a:t>
            </a:r>
            <a:r>
              <a:rPr lang="zh-CN" altLang="zh-CN" sz="1400" kern="100">
                <a:solidFill>
                  <a:srgbClr val="FF0000"/>
                </a:solidFill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转换为灰度图像</a:t>
            </a:r>
            <a:endParaRPr lang="zh-CN" altLang="zh-CN" sz="11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400" kern="100">
                <a:solidFill>
                  <a:srgbClr val="FF0000"/>
                </a:solidFill>
                <a:effectLst/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imgData = app.ImgFGinput.ImageSource;</a:t>
            </a:r>
            <a:endParaRPr lang="zh-CN" altLang="zh-CN" sz="11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400" kern="100">
                <a:solidFill>
                  <a:srgbClr val="FF0000"/>
                </a:solidFill>
                <a:effectLst/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grayImage = rgb2gray(imgData);</a:t>
            </a:r>
            <a:endParaRPr lang="zh-CN" altLang="zh-CN" sz="11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400" kern="100">
                <a:solidFill>
                  <a:srgbClr val="FF0000"/>
                </a:solidFill>
                <a:effectLst/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 </a:t>
            </a:r>
            <a:endParaRPr lang="zh-CN" altLang="zh-CN" sz="11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400" kern="100">
                <a:solidFill>
                  <a:srgbClr val="FF0000"/>
                </a:solidFill>
                <a:effectLst/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% </a:t>
            </a:r>
            <a:r>
              <a:rPr lang="zh-CN" altLang="zh-CN" sz="1400" kern="100">
                <a:solidFill>
                  <a:srgbClr val="FF0000"/>
                </a:solidFill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使用</a:t>
            </a:r>
            <a:r>
              <a:rPr lang="en-US" altLang="zh-CN" sz="1400" kern="100">
                <a:solidFill>
                  <a:srgbClr val="FF0000"/>
                </a:solidFill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Ostu</a:t>
            </a:r>
            <a:r>
              <a:rPr lang="zh-CN" altLang="zh-CN" sz="1400" kern="100">
                <a:solidFill>
                  <a:srgbClr val="FF0000"/>
                </a:solidFill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最大类间方差法，进行阈值分割</a:t>
            </a:r>
            <a:endParaRPr lang="zh-CN" altLang="zh-CN" sz="11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400" kern="100">
                <a:solidFill>
                  <a:srgbClr val="FF0000"/>
                </a:solidFill>
                <a:effectLst/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threshold = graythresh(grayImage);  % </a:t>
            </a:r>
            <a:r>
              <a:rPr lang="zh-CN" altLang="zh-CN" sz="1400" kern="100">
                <a:solidFill>
                  <a:srgbClr val="FF0000"/>
                </a:solidFill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计算</a:t>
            </a:r>
            <a:r>
              <a:rPr lang="en-US" altLang="zh-CN" sz="1400" kern="100">
                <a:solidFill>
                  <a:srgbClr val="FF0000"/>
                </a:solidFill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Otsu </a:t>
            </a:r>
            <a:r>
              <a:rPr lang="zh-CN" altLang="zh-CN" sz="1400" kern="100">
                <a:solidFill>
                  <a:srgbClr val="FF0000"/>
                </a:solidFill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阈值</a:t>
            </a:r>
            <a:endParaRPr lang="zh-CN" altLang="zh-CN" sz="11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400" kern="100">
                <a:solidFill>
                  <a:srgbClr val="FF0000"/>
                </a:solidFill>
                <a:effectLst/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app.LabelFGOstu.Text = threshold * 255 + "";  % </a:t>
            </a:r>
            <a:r>
              <a:rPr lang="zh-CN" altLang="zh-CN" sz="1400" kern="100">
                <a:solidFill>
                  <a:srgbClr val="FF0000"/>
                </a:solidFill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显示阈值</a:t>
            </a:r>
            <a:endParaRPr lang="zh-CN" altLang="zh-CN" sz="11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400" kern="100">
                <a:solidFill>
                  <a:srgbClr val="FF0000"/>
                </a:solidFill>
                <a:effectLst/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 </a:t>
            </a:r>
            <a:endParaRPr lang="zh-CN" altLang="zh-CN" sz="11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400" kern="100">
                <a:solidFill>
                  <a:srgbClr val="FF0000"/>
                </a:solidFill>
                <a:effectLst/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% </a:t>
            </a:r>
            <a:r>
              <a:rPr lang="zh-CN" altLang="zh-CN" sz="1400" kern="100">
                <a:solidFill>
                  <a:srgbClr val="FF0000"/>
                </a:solidFill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将图像二值化</a:t>
            </a:r>
            <a:endParaRPr lang="zh-CN" altLang="zh-CN" sz="11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400" kern="100">
                <a:solidFill>
                  <a:srgbClr val="FF0000"/>
                </a:solidFill>
                <a:effectLst/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binaryImage = imbinarize(grayImage, threshold);</a:t>
            </a:r>
            <a:endParaRPr lang="zh-CN" altLang="zh-CN" sz="11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400" kern="100">
                <a:solidFill>
                  <a:srgbClr val="FF0000"/>
                </a:solidFill>
                <a:effectLst/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 </a:t>
            </a:r>
            <a:endParaRPr lang="zh-CN" altLang="zh-CN" sz="11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400" kern="100">
                <a:solidFill>
                  <a:srgbClr val="FF0000"/>
                </a:solidFill>
                <a:effectLst/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% </a:t>
            </a:r>
            <a:r>
              <a:rPr lang="zh-CN" altLang="zh-CN" sz="1400" kern="100">
                <a:solidFill>
                  <a:srgbClr val="FF0000"/>
                </a:solidFill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对二值图像进行后处理，去除小区域</a:t>
            </a:r>
            <a:endParaRPr lang="zh-CN" altLang="zh-CN" sz="11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400" kern="100">
                <a:solidFill>
                  <a:srgbClr val="FF0000"/>
                </a:solidFill>
                <a:effectLst/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binaryImage = bwareaopen(binaryImage, 1000);</a:t>
            </a:r>
            <a:endParaRPr lang="zh-CN" altLang="zh-CN" sz="11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400" kern="100">
                <a:solidFill>
                  <a:srgbClr val="FF0000"/>
                </a:solidFill>
                <a:effectLst/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 </a:t>
            </a:r>
            <a:endParaRPr lang="zh-CN" altLang="zh-CN" sz="11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400" kern="100">
                <a:solidFill>
                  <a:srgbClr val="FF0000"/>
                </a:solidFill>
                <a:effectLst/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% </a:t>
            </a:r>
            <a:r>
              <a:rPr lang="zh-CN" altLang="zh-CN" sz="1400" kern="100">
                <a:solidFill>
                  <a:srgbClr val="FF0000"/>
                </a:solidFill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创建彩色蒙版图像</a:t>
            </a:r>
            <a:endParaRPr lang="zh-CN" altLang="zh-CN" sz="11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400" kern="100">
                <a:solidFill>
                  <a:srgbClr val="FF0000"/>
                </a:solidFill>
                <a:effectLst/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if app.FGreverse == false</a:t>
            </a:r>
            <a:endParaRPr lang="zh-CN" altLang="zh-CN" sz="11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400" kern="100">
                <a:solidFill>
                  <a:srgbClr val="FF0000"/>
                </a:solidFill>
                <a:effectLst/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    colorMask = ~cat(3, binaryImage, binaryImage, binaryImage);  % </a:t>
            </a:r>
            <a:r>
              <a:rPr lang="zh-CN" altLang="zh-CN" sz="1400" kern="100">
                <a:solidFill>
                  <a:srgbClr val="FF0000"/>
                </a:solidFill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黑色背景</a:t>
            </a:r>
            <a:endParaRPr lang="zh-CN" altLang="zh-CN" sz="11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400" kern="100">
                <a:solidFill>
                  <a:srgbClr val="FF0000"/>
                </a:solidFill>
                <a:effectLst/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else</a:t>
            </a:r>
            <a:endParaRPr lang="zh-CN" altLang="zh-CN" sz="11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400" kern="100">
                <a:solidFill>
                  <a:srgbClr val="FF0000"/>
                </a:solidFill>
                <a:effectLst/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    colorMask = cat(3, binaryImage, binaryImage, binaryImage);  % </a:t>
            </a:r>
            <a:r>
              <a:rPr lang="zh-CN" altLang="zh-CN" sz="1400" kern="100">
                <a:solidFill>
                  <a:srgbClr val="FF0000"/>
                </a:solidFill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白色背景</a:t>
            </a:r>
            <a:endParaRPr lang="zh-CN" altLang="zh-CN" sz="11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400" kern="100">
                <a:solidFill>
                  <a:srgbClr val="FF0000"/>
                </a:solidFill>
                <a:effectLst/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end</a:t>
            </a:r>
            <a:endParaRPr lang="zh-CN" altLang="zh-CN" sz="11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400" kern="100">
                <a:solidFill>
                  <a:srgbClr val="FF0000"/>
                </a:solidFill>
                <a:effectLst/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 </a:t>
            </a:r>
            <a:endParaRPr lang="zh-CN" altLang="zh-CN" sz="11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400" kern="100">
                <a:solidFill>
                  <a:srgbClr val="FF0000"/>
                </a:solidFill>
                <a:effectLst/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% </a:t>
            </a:r>
            <a:r>
              <a:rPr lang="zh-CN" altLang="zh-CN" sz="1400" kern="100">
                <a:solidFill>
                  <a:srgbClr val="FF0000"/>
                </a:solidFill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将彩色蒙版叠加到原始图片上</a:t>
            </a:r>
            <a:endParaRPr lang="zh-CN" altLang="zh-CN" sz="11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400" kern="100">
                <a:solidFill>
                  <a:srgbClr val="FF0000"/>
                </a:solidFill>
                <a:effectLst/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segmentedResult = imgData;</a:t>
            </a:r>
            <a:endParaRPr lang="zh-CN" altLang="zh-CN" sz="11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400" kern="100">
                <a:solidFill>
                  <a:srgbClr val="FF0000"/>
                </a:solidFill>
                <a:effectLst/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indices = colorMask;  % </a:t>
            </a:r>
            <a:r>
              <a:rPr lang="zh-CN" altLang="zh-CN" sz="1400" kern="100">
                <a:solidFill>
                  <a:srgbClr val="FF0000"/>
                </a:solidFill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获取满足条件的像素索引</a:t>
            </a:r>
            <a:endParaRPr lang="zh-CN" altLang="zh-CN" sz="11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400" kern="100">
                <a:solidFill>
                  <a:srgbClr val="FF0000"/>
                </a:solidFill>
                <a:effectLst/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segmentedResult(indices) = 255;  % </a:t>
            </a:r>
            <a:r>
              <a:rPr lang="zh-CN" altLang="zh-CN" sz="1400" kern="100">
                <a:solidFill>
                  <a:srgbClr val="FF0000"/>
                </a:solidFill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将这些像素设置为白色</a:t>
            </a:r>
            <a:endParaRPr lang="zh-CN" altLang="zh-CN" sz="11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400" kern="100">
                <a:solidFill>
                  <a:srgbClr val="FF0000"/>
                </a:solidFill>
                <a:effectLst/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 </a:t>
            </a:r>
            <a:endParaRPr lang="zh-CN" altLang="zh-CN" sz="11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400" kern="100">
                <a:solidFill>
                  <a:srgbClr val="FF0000"/>
                </a:solidFill>
                <a:effectLst/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% </a:t>
            </a:r>
            <a:r>
              <a:rPr lang="zh-CN" altLang="zh-CN" sz="1400" kern="100">
                <a:solidFill>
                  <a:srgbClr val="FF0000"/>
                </a:solidFill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更新图像显示</a:t>
            </a:r>
            <a:endParaRPr lang="zh-CN" altLang="zh-CN" sz="11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400" kern="100">
                <a:solidFill>
                  <a:srgbClr val="FF0000"/>
                </a:solidFill>
                <a:effectLst/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binaryImage = cat(3, binaryImage, binaryImage, binaryImage);  % </a:t>
            </a:r>
            <a:r>
              <a:rPr lang="zh-CN" altLang="zh-CN" sz="1400" kern="100">
                <a:solidFill>
                  <a:srgbClr val="FF0000"/>
                </a:solidFill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扩展为</a:t>
            </a:r>
            <a:r>
              <a:rPr lang="en-US" altLang="zh-CN" sz="1400" kern="100">
                <a:solidFill>
                  <a:srgbClr val="FF0000"/>
                </a:solidFill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RGB </a:t>
            </a:r>
            <a:r>
              <a:rPr lang="zh-CN" altLang="zh-CN" sz="1400" kern="100">
                <a:solidFill>
                  <a:srgbClr val="FF0000"/>
                </a:solidFill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图像</a:t>
            </a:r>
            <a:endParaRPr lang="zh-CN" altLang="zh-CN" sz="11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400" kern="100">
                <a:solidFill>
                  <a:srgbClr val="FF0000"/>
                </a:solidFill>
                <a:effectLst/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binaryImage = uint8(binaryImage) * 255;</a:t>
            </a:r>
            <a:endParaRPr lang="zh-CN" altLang="zh-CN" sz="11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400" kern="100">
                <a:solidFill>
                  <a:srgbClr val="FF0000"/>
                </a:solidFill>
                <a:effectLst/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app.ImgFGbin.ImageSource = binaryImage;</a:t>
            </a:r>
            <a:endParaRPr lang="zh-CN" altLang="zh-CN" sz="11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400" kern="100">
                <a:solidFill>
                  <a:srgbClr val="FF0000"/>
                </a:solidFill>
                <a:effectLst/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app.ImgFGres.ImageSource = segmentedResult;</a:t>
            </a:r>
            <a:endParaRPr lang="zh-CN" altLang="zh-CN" sz="11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400" kern="100">
                <a:solidFill>
                  <a:srgbClr val="FF0000"/>
                </a:solidFill>
                <a:effectLst/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end</a:t>
            </a:r>
            <a:endParaRPr lang="zh-CN" altLang="zh-CN" sz="11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837724" y="4122420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指定阈值分割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5454610"/>
            <a:ext cx="538520" cy="538520"/>
          </a:xfrm>
          <a:prstGeom prst="roundRect">
            <a:avLst>
              <a:gd name="adj" fmla="val 6668"/>
            </a:avLst>
          </a:prstGeom>
          <a:solidFill>
            <a:srgbClr val="444752"/>
          </a:solidFill>
          <a:ln/>
        </p:spPr>
      </p:sp>
      <p:sp>
        <p:nvSpPr>
          <p:cNvPr id="5" name="Text 2"/>
          <p:cNvSpPr/>
          <p:nvPr/>
        </p:nvSpPr>
        <p:spPr>
          <a:xfrm>
            <a:off x="1045369" y="5554861"/>
            <a:ext cx="123111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615559" y="545461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步骤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615559" y="5950148"/>
            <a:ext cx="557998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1. 获取用户通过旋钮 KnobFGt 控制的阈值。 2. 使用该阈值对灰度图像进行二值化，并进行后处理。 3. 将二值化结果叠加到原始图像上，最后显示处理结果。</a:t>
            </a:r>
            <a:endParaRPr lang="en-US" sz="1850" dirty="0"/>
          </a:p>
        </p:txBody>
      </p:sp>
      <p:sp>
        <p:nvSpPr>
          <p:cNvPr id="8" name="Shape 5"/>
          <p:cNvSpPr/>
          <p:nvPr/>
        </p:nvSpPr>
        <p:spPr>
          <a:xfrm>
            <a:off x="7434858" y="5454610"/>
            <a:ext cx="538520" cy="538520"/>
          </a:xfrm>
          <a:prstGeom prst="roundRect">
            <a:avLst>
              <a:gd name="adj" fmla="val 6668"/>
            </a:avLst>
          </a:prstGeom>
          <a:solidFill>
            <a:srgbClr val="444752"/>
          </a:solidFill>
          <a:ln/>
        </p:spPr>
      </p:sp>
      <p:sp>
        <p:nvSpPr>
          <p:cNvPr id="9" name="Text 6"/>
          <p:cNvSpPr/>
          <p:nvPr/>
        </p:nvSpPr>
        <p:spPr>
          <a:xfrm>
            <a:off x="7613333" y="5554861"/>
            <a:ext cx="181570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8212693" y="545461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优点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8212693" y="5950148"/>
            <a:ext cx="557998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该方法允许用户手动调节阈值，从而获得更精确的分割结果，适用于对分割结果有更高要求的场景。</a:t>
            </a:r>
            <a:endParaRPr lang="en-US" sz="1850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2B382F89-1368-D99F-C5DE-33072C5AE8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9340" y="456867"/>
            <a:ext cx="5632490" cy="436957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81633" y="536138"/>
            <a:ext cx="4582716" cy="5728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500"/>
              </a:lnSpc>
              <a:buNone/>
            </a:pPr>
            <a:r>
              <a:rPr lang="en-US" sz="36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K-means 聚类分割</a:t>
            </a:r>
            <a:endParaRPr lang="en-US" sz="36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633" y="1401008"/>
            <a:ext cx="486847" cy="48684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81633" y="2082522"/>
            <a:ext cx="2291358" cy="2864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聚类</a:t>
            </a:r>
            <a:endParaRPr lang="en-US" sz="1800" dirty="0"/>
          </a:p>
        </p:txBody>
      </p:sp>
      <p:sp>
        <p:nvSpPr>
          <p:cNvPr id="6" name="Text 2"/>
          <p:cNvSpPr/>
          <p:nvPr/>
        </p:nvSpPr>
        <p:spPr>
          <a:xfrm>
            <a:off x="681633" y="2485787"/>
            <a:ext cx="7780734" cy="6231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K-means 聚类是一种无监督学习算法，它将数据点划分为 k 个不同的簇。在图像分割中，每个簇代表一个不同的区域。</a:t>
            </a:r>
            <a:endParaRPr lang="en-US" sz="15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633" y="3693200"/>
            <a:ext cx="486847" cy="486847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81633" y="4374713"/>
            <a:ext cx="2291358" cy="2864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算法</a:t>
            </a:r>
            <a:endParaRPr lang="en-US" sz="1800" dirty="0"/>
          </a:p>
        </p:txBody>
      </p:sp>
      <p:sp>
        <p:nvSpPr>
          <p:cNvPr id="9" name="Text 4"/>
          <p:cNvSpPr/>
          <p:nvPr/>
        </p:nvSpPr>
        <p:spPr>
          <a:xfrm>
            <a:off x="681633" y="4777978"/>
            <a:ext cx="7780734" cy="6231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1. 随机选择 k 个数据点作为初始聚类中心。 2. 将每个数据点分配到最近的聚类中心。 3. 重新计算每个聚类中心的均值。 4. 重复步骤 2-3，直到聚类中心不再改变。</a:t>
            </a:r>
            <a:endParaRPr lang="en-US" sz="15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633" y="5985391"/>
            <a:ext cx="486847" cy="486847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81633" y="6666905"/>
            <a:ext cx="2291358" cy="2864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结果</a:t>
            </a:r>
            <a:endParaRPr lang="en-US" sz="1800" dirty="0"/>
          </a:p>
        </p:txBody>
      </p:sp>
      <p:sp>
        <p:nvSpPr>
          <p:cNvPr id="12" name="Text 6"/>
          <p:cNvSpPr/>
          <p:nvPr/>
        </p:nvSpPr>
        <p:spPr>
          <a:xfrm>
            <a:off x="681633" y="7070169"/>
            <a:ext cx="7780734" cy="6231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K-means 聚类方法可以将图像分割成多个不同的区域，适用于对复杂图像进行分割，例如，将图像中不同颜色的物体分割开来。</a:t>
            </a:r>
            <a:endParaRPr lang="en-US" sz="1500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EEFF40B7-0FAE-2C51-98EF-4F293C477F98}"/>
              </a:ext>
            </a:extLst>
          </p:cNvPr>
          <p:cNvSpPr txBox="1"/>
          <p:nvPr/>
        </p:nvSpPr>
        <p:spPr>
          <a:xfrm>
            <a:off x="8693833" y="822543"/>
            <a:ext cx="5556739" cy="70173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1800" kern="100">
                <a:solidFill>
                  <a:srgbClr val="FF0000"/>
                </a:solidFill>
                <a:effectLst/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function SpinnerFGkValueChanged(app, event)</a:t>
            </a:r>
            <a:endParaRPr lang="zh-CN" altLang="zh-CN" sz="14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>
                <a:solidFill>
                  <a:srgbClr val="FF0000"/>
                </a:solidFill>
                <a:effectLst/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k = app.SpinnerFGk.Value;  % </a:t>
            </a:r>
            <a:r>
              <a:rPr lang="zh-CN" altLang="zh-CN" sz="1800" kern="100">
                <a:solidFill>
                  <a:srgbClr val="FF0000"/>
                </a:solidFill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获取聚类的数量</a:t>
            </a:r>
            <a:endParaRPr lang="zh-CN" altLang="zh-CN" sz="14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>
                <a:solidFill>
                  <a:srgbClr val="FF0000"/>
                </a:solidFill>
                <a:effectLst/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imgData = app.ImgFGinput.ImageSource;</a:t>
            </a:r>
            <a:endParaRPr lang="zh-CN" altLang="zh-CN" sz="14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>
                <a:solidFill>
                  <a:srgbClr val="FF0000"/>
                </a:solidFill>
                <a:effectLst/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binaryImage = clusterImage(app, imgData, k);  % </a:t>
            </a:r>
            <a:r>
              <a:rPr lang="zh-CN" altLang="zh-CN" sz="1800" kern="100">
                <a:solidFill>
                  <a:srgbClr val="FF0000"/>
                </a:solidFill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使用聚类分割图像</a:t>
            </a:r>
            <a:endParaRPr lang="zh-CN" altLang="zh-CN" sz="14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>
                <a:solidFill>
                  <a:srgbClr val="FF0000"/>
                </a:solidFill>
                <a:effectLst/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 </a:t>
            </a:r>
            <a:endParaRPr lang="zh-CN" altLang="zh-CN" sz="14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>
                <a:solidFill>
                  <a:srgbClr val="FF0000"/>
                </a:solidFill>
                <a:effectLst/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% </a:t>
            </a:r>
            <a:r>
              <a:rPr lang="zh-CN" altLang="zh-CN" sz="1800" kern="100">
                <a:solidFill>
                  <a:srgbClr val="FF0000"/>
                </a:solidFill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创建彩色蒙版并叠加到原图</a:t>
            </a:r>
            <a:endParaRPr lang="zh-CN" altLang="zh-CN" sz="14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>
                <a:solidFill>
                  <a:srgbClr val="FF0000"/>
                </a:solidFill>
                <a:effectLst/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if app.FGreverse == false</a:t>
            </a:r>
            <a:endParaRPr lang="zh-CN" altLang="zh-CN" sz="14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>
                <a:solidFill>
                  <a:srgbClr val="FF0000"/>
                </a:solidFill>
                <a:effectLst/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    colorMask = ~cat(3, binaryImage, binaryImage, binaryImage);</a:t>
            </a:r>
            <a:endParaRPr lang="zh-CN" altLang="zh-CN" sz="14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>
                <a:solidFill>
                  <a:srgbClr val="FF0000"/>
                </a:solidFill>
                <a:effectLst/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else</a:t>
            </a:r>
            <a:endParaRPr lang="zh-CN" altLang="zh-CN" sz="14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>
                <a:solidFill>
                  <a:srgbClr val="FF0000"/>
                </a:solidFill>
                <a:effectLst/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    colorMask = cat(3, binaryImage, binaryImage, binaryImage);</a:t>
            </a:r>
            <a:endParaRPr lang="zh-CN" altLang="zh-CN" sz="14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>
                <a:solidFill>
                  <a:srgbClr val="FF0000"/>
                </a:solidFill>
                <a:effectLst/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end</a:t>
            </a:r>
            <a:endParaRPr lang="zh-CN" altLang="zh-CN" sz="14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>
                <a:solidFill>
                  <a:srgbClr val="FF0000"/>
                </a:solidFill>
                <a:effectLst/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segmentedResult = imgData;</a:t>
            </a:r>
            <a:endParaRPr lang="zh-CN" altLang="zh-CN" sz="14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>
                <a:solidFill>
                  <a:srgbClr val="FF0000"/>
                </a:solidFill>
                <a:effectLst/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indices = colorMask;</a:t>
            </a:r>
            <a:endParaRPr lang="zh-CN" altLang="zh-CN" sz="14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>
                <a:solidFill>
                  <a:srgbClr val="FF0000"/>
                </a:solidFill>
                <a:effectLst/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segmentedResult(indices) = 255;</a:t>
            </a:r>
            <a:endParaRPr lang="zh-CN" altLang="zh-CN" sz="14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>
                <a:solidFill>
                  <a:srgbClr val="FF0000"/>
                </a:solidFill>
                <a:effectLst/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 </a:t>
            </a:r>
            <a:endParaRPr lang="zh-CN" altLang="zh-CN" sz="14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>
                <a:solidFill>
                  <a:srgbClr val="FF0000"/>
                </a:solidFill>
                <a:effectLst/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% </a:t>
            </a:r>
            <a:r>
              <a:rPr lang="zh-CN" altLang="zh-CN" sz="1800" kern="100">
                <a:solidFill>
                  <a:srgbClr val="FF0000"/>
                </a:solidFill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更新图像显示</a:t>
            </a:r>
            <a:endParaRPr lang="zh-CN" altLang="zh-CN" sz="14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>
                <a:solidFill>
                  <a:srgbClr val="FF0000"/>
                </a:solidFill>
                <a:effectLst/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binaryImage = cat(3, binaryImage, binaryImage, binaryImage);</a:t>
            </a:r>
            <a:endParaRPr lang="zh-CN" altLang="zh-CN" sz="14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>
                <a:solidFill>
                  <a:srgbClr val="FF0000"/>
                </a:solidFill>
                <a:effectLst/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binaryImage = uint8(binaryImage) * 255;</a:t>
            </a:r>
            <a:endParaRPr lang="zh-CN" altLang="zh-CN" sz="14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>
                <a:solidFill>
                  <a:srgbClr val="FF0000"/>
                </a:solidFill>
                <a:effectLst/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app.ImgFGbin.ImageSource = binaryImage;</a:t>
            </a:r>
            <a:endParaRPr lang="zh-CN" altLang="zh-CN" sz="14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>
                <a:solidFill>
                  <a:srgbClr val="FF0000"/>
                </a:solidFill>
                <a:effectLst/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app.ImgFGres.ImageSource = segmentedResult;</a:t>
            </a:r>
            <a:endParaRPr lang="zh-CN" altLang="zh-CN" sz="14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>
                <a:solidFill>
                  <a:srgbClr val="FF0000"/>
                </a:solidFill>
                <a:effectLst/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end</a:t>
            </a:r>
            <a:endParaRPr lang="zh-CN" altLang="zh-CN" sz="14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853321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霍夫变换分割</a:t>
            </a:r>
            <a:endParaRPr lang="en-US" sz="44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7638" y="2036088"/>
            <a:ext cx="2137529" cy="174021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4021812" y="2891909"/>
            <a:ext cx="108942" cy="478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750"/>
              </a:lnSpc>
              <a:buNone/>
            </a:pPr>
            <a:r>
              <a:rPr lang="en-US" sz="23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1</a:t>
            </a:r>
            <a:endParaRPr lang="en-US" sz="2350" dirty="0"/>
          </a:p>
        </p:txBody>
      </p:sp>
      <p:sp>
        <p:nvSpPr>
          <p:cNvPr id="5" name="Text 2"/>
          <p:cNvSpPr/>
          <p:nvPr/>
        </p:nvSpPr>
        <p:spPr>
          <a:xfrm>
            <a:off x="5384482" y="246685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目标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5384482" y="2962394"/>
            <a:ext cx="406836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检测图像中的直线或圆形等几何形状。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5204936" y="3790950"/>
            <a:ext cx="8527971" cy="15240"/>
          </a:xfrm>
          <a:prstGeom prst="roundRect">
            <a:avLst>
              <a:gd name="adj" fmla="val 235611"/>
            </a:avLst>
          </a:prstGeom>
          <a:solidFill>
            <a:srgbClr val="5D606B"/>
          </a:solidFill>
          <a:ln/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8814" y="3836075"/>
            <a:ext cx="4275058" cy="1740218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995976" y="4466868"/>
            <a:ext cx="160615" cy="478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750"/>
              </a:lnSpc>
              <a:buNone/>
            </a:pPr>
            <a:r>
              <a:rPr lang="en-US" sz="23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2</a:t>
            </a:r>
            <a:endParaRPr lang="en-US" sz="2350" dirty="0"/>
          </a:p>
        </p:txBody>
      </p:sp>
      <p:sp>
        <p:nvSpPr>
          <p:cNvPr id="10" name="Text 6"/>
          <p:cNvSpPr/>
          <p:nvPr/>
        </p:nvSpPr>
        <p:spPr>
          <a:xfrm>
            <a:off x="6453187" y="407539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方法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6453187" y="4570928"/>
            <a:ext cx="710017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将图像中的边缘点映射到参数空间，形成霍夫空间。在霍夫空间中，每个点对应图像中的一个直线或圆形。</a:t>
            </a:r>
            <a:endParaRPr lang="en-US" sz="1850" dirty="0"/>
          </a:p>
        </p:txBody>
      </p:sp>
      <p:sp>
        <p:nvSpPr>
          <p:cNvPr id="12" name="Shape 8"/>
          <p:cNvSpPr/>
          <p:nvPr/>
        </p:nvSpPr>
        <p:spPr>
          <a:xfrm>
            <a:off x="6273641" y="5590937"/>
            <a:ext cx="7459266" cy="15240"/>
          </a:xfrm>
          <a:prstGeom prst="roundRect">
            <a:avLst>
              <a:gd name="adj" fmla="val 235611"/>
            </a:avLst>
          </a:prstGeom>
          <a:solidFill>
            <a:srgbClr val="5D606B"/>
          </a:solidFill>
          <a:ln/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0109" y="5636062"/>
            <a:ext cx="6412587" cy="1740218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992999" y="6266855"/>
            <a:ext cx="166688" cy="478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750"/>
              </a:lnSpc>
              <a:buNone/>
            </a:pPr>
            <a:r>
              <a:rPr lang="en-US" sz="23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3</a:t>
            </a:r>
            <a:endParaRPr lang="en-US" sz="2350" dirty="0"/>
          </a:p>
        </p:txBody>
      </p:sp>
      <p:sp>
        <p:nvSpPr>
          <p:cNvPr id="15" name="Text 10"/>
          <p:cNvSpPr/>
          <p:nvPr/>
        </p:nvSpPr>
        <p:spPr>
          <a:xfrm>
            <a:off x="7522012" y="587537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应用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7522012" y="6370915"/>
            <a:ext cx="6031349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可用于识别图像中的直线、圆形、椭圆形等几何形状，广泛应用于目标识别、图像分析等领域。</a:t>
            </a:r>
            <a:endParaRPr lang="en-US" sz="1850" dirty="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313408" y="651629"/>
            <a:ext cx="5560338" cy="694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50"/>
              </a:lnSpc>
              <a:buNone/>
            </a:pPr>
            <a:r>
              <a:rPr lang="en-US" sz="435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区域生长分割</a:t>
            </a:r>
            <a:endParaRPr lang="en-US" sz="43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3408" y="1701046"/>
            <a:ext cx="1181576" cy="189047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849433" y="1937266"/>
            <a:ext cx="2780109" cy="347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种子点</a:t>
            </a:r>
            <a:endParaRPr lang="en-US" sz="2150" dirty="0"/>
          </a:p>
        </p:txBody>
      </p:sp>
      <p:sp>
        <p:nvSpPr>
          <p:cNvPr id="6" name="Text 2"/>
          <p:cNvSpPr/>
          <p:nvPr/>
        </p:nvSpPr>
        <p:spPr>
          <a:xfrm>
            <a:off x="7849433" y="2426375"/>
            <a:ext cx="5953958" cy="3781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用户手动选择一个种子点作为生长区域的起点。</a:t>
            </a:r>
            <a:endParaRPr lang="en-US" sz="18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3408" y="3591520"/>
            <a:ext cx="1181576" cy="189047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849433" y="3827740"/>
            <a:ext cx="2780109" cy="347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区域生长</a:t>
            </a:r>
            <a:endParaRPr lang="en-US" sz="2150" dirty="0"/>
          </a:p>
        </p:txBody>
      </p:sp>
      <p:sp>
        <p:nvSpPr>
          <p:cNvPr id="9" name="Text 4"/>
          <p:cNvSpPr/>
          <p:nvPr/>
        </p:nvSpPr>
        <p:spPr>
          <a:xfrm>
            <a:off x="7849433" y="4316849"/>
            <a:ext cx="5953958" cy="7562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从种子点开始，根据预设的生长准则，将相邻像素逐个加入生长区域，直到生长区域不再扩大。</a:t>
            </a:r>
            <a:endParaRPr lang="en-US" sz="18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3408" y="5481995"/>
            <a:ext cx="1181576" cy="2095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849433" y="5718215"/>
            <a:ext cx="2780109" cy="347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结果</a:t>
            </a:r>
            <a:endParaRPr lang="en-US" sz="2150" dirty="0"/>
          </a:p>
        </p:txBody>
      </p:sp>
      <p:sp>
        <p:nvSpPr>
          <p:cNvPr id="12" name="Text 6"/>
          <p:cNvSpPr/>
          <p:nvPr/>
        </p:nvSpPr>
        <p:spPr>
          <a:xfrm>
            <a:off x="7849433" y="6207323"/>
            <a:ext cx="5953958" cy="11344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将图像分割成多个不同的区域，适用于对图像中的特定区域进行分割，例如，将图像中的一个物体从背景中分离出来。</a:t>
            </a:r>
            <a:endParaRPr lang="en-US" sz="1850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A8034D60-D397-90DA-EE8A-E8CA12D15BFF}"/>
              </a:ext>
            </a:extLst>
          </p:cNvPr>
          <p:cNvSpPr txBox="1"/>
          <p:nvPr/>
        </p:nvSpPr>
        <p:spPr>
          <a:xfrm>
            <a:off x="140677" y="606147"/>
            <a:ext cx="6907237" cy="70173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1800" kern="100">
                <a:solidFill>
                  <a:srgbClr val="FF0000"/>
                </a:solidFill>
                <a:effectLst/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function BtnseedPushed(app, event)</a:t>
            </a:r>
            <a:endParaRPr lang="zh-CN" altLang="zh-CN" sz="14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>
                <a:solidFill>
                  <a:srgbClr val="FF0000"/>
                </a:solidFill>
                <a:effectLst/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binaryImage = interactiveRegionGrowing(app, app.ImgFGinput.ImageSource);  % </a:t>
            </a:r>
            <a:r>
              <a:rPr lang="zh-CN" altLang="zh-CN" sz="1800" kern="100">
                <a:solidFill>
                  <a:srgbClr val="FF0000"/>
                </a:solidFill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交互式区域生长分割</a:t>
            </a:r>
            <a:endParaRPr lang="zh-CN" altLang="zh-CN" sz="14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>
                <a:solidFill>
                  <a:srgbClr val="FF0000"/>
                </a:solidFill>
                <a:effectLst/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imgData = app.ImgFGinput.ImageSource;</a:t>
            </a:r>
            <a:endParaRPr lang="zh-CN" altLang="zh-CN" sz="14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>
                <a:solidFill>
                  <a:srgbClr val="FF0000"/>
                </a:solidFill>
                <a:effectLst/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 </a:t>
            </a:r>
            <a:endParaRPr lang="zh-CN" altLang="zh-CN" sz="14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>
                <a:solidFill>
                  <a:srgbClr val="FF0000"/>
                </a:solidFill>
                <a:effectLst/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% </a:t>
            </a:r>
            <a:r>
              <a:rPr lang="zh-CN" altLang="zh-CN" sz="1800" kern="100">
                <a:solidFill>
                  <a:srgbClr val="FF0000"/>
                </a:solidFill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创建彩色蒙版并叠加到原图</a:t>
            </a:r>
            <a:endParaRPr lang="zh-CN" altLang="zh-CN" sz="14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>
                <a:solidFill>
                  <a:srgbClr val="FF0000"/>
                </a:solidFill>
                <a:effectLst/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if app.FGreverse == false</a:t>
            </a:r>
            <a:endParaRPr lang="zh-CN" altLang="zh-CN" sz="14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>
                <a:solidFill>
                  <a:srgbClr val="FF0000"/>
                </a:solidFill>
                <a:effectLst/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    colorMask = ~cat(3, binaryImage, binaryImage, binaryImage);</a:t>
            </a:r>
            <a:endParaRPr lang="zh-CN" altLang="zh-CN" sz="14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>
                <a:solidFill>
                  <a:srgbClr val="FF0000"/>
                </a:solidFill>
                <a:effectLst/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else</a:t>
            </a:r>
            <a:endParaRPr lang="zh-CN" altLang="zh-CN" sz="14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>
                <a:solidFill>
                  <a:srgbClr val="FF0000"/>
                </a:solidFill>
                <a:effectLst/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    colorMask = cat(3, binaryImage, binaryImage, binaryImage);</a:t>
            </a:r>
            <a:endParaRPr lang="zh-CN" altLang="zh-CN" sz="14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>
                <a:solidFill>
                  <a:srgbClr val="FF0000"/>
                </a:solidFill>
                <a:effectLst/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end</a:t>
            </a:r>
            <a:endParaRPr lang="zh-CN" altLang="zh-CN" sz="14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>
                <a:solidFill>
                  <a:srgbClr val="FF0000"/>
                </a:solidFill>
                <a:effectLst/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segmentedResult = imgData;</a:t>
            </a:r>
            <a:endParaRPr lang="zh-CN" altLang="zh-CN" sz="14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>
                <a:solidFill>
                  <a:srgbClr val="FF0000"/>
                </a:solidFill>
                <a:effectLst/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indices = colorMask;</a:t>
            </a:r>
            <a:endParaRPr lang="zh-CN" altLang="zh-CN" sz="14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>
                <a:solidFill>
                  <a:srgbClr val="FF0000"/>
                </a:solidFill>
                <a:effectLst/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segmentedResult(indices) = 255;</a:t>
            </a:r>
            <a:endParaRPr lang="zh-CN" altLang="zh-CN" sz="14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>
                <a:solidFill>
                  <a:srgbClr val="FF0000"/>
                </a:solidFill>
                <a:effectLst/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 </a:t>
            </a:r>
            <a:endParaRPr lang="zh-CN" altLang="zh-CN" sz="14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>
                <a:solidFill>
                  <a:srgbClr val="FF0000"/>
                </a:solidFill>
                <a:effectLst/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% </a:t>
            </a:r>
            <a:r>
              <a:rPr lang="zh-CN" altLang="zh-CN" sz="1800" kern="100">
                <a:solidFill>
                  <a:srgbClr val="FF0000"/>
                </a:solidFill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更新图像显示</a:t>
            </a:r>
            <a:endParaRPr lang="zh-CN" altLang="zh-CN" sz="14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>
                <a:solidFill>
                  <a:srgbClr val="FF0000"/>
                </a:solidFill>
                <a:effectLst/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binaryImage = cat(3, binaryImage, binaryImage, binaryImage);</a:t>
            </a:r>
            <a:endParaRPr lang="zh-CN" altLang="zh-CN" sz="14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>
                <a:solidFill>
                  <a:srgbClr val="FF0000"/>
                </a:solidFill>
                <a:effectLst/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binaryImage = uint8(binaryImage) * 255;</a:t>
            </a:r>
            <a:endParaRPr lang="zh-CN" altLang="zh-CN" sz="14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>
                <a:solidFill>
                  <a:srgbClr val="FF0000"/>
                </a:solidFill>
                <a:effectLst/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app.ImgFGbin.ImageSource = binaryImage;</a:t>
            </a:r>
            <a:endParaRPr lang="zh-CN" altLang="zh-CN" sz="14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>
                <a:solidFill>
                  <a:srgbClr val="FF0000"/>
                </a:solidFill>
                <a:effectLst/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app.ImgFGres.ImageSource = segmentedResult;</a:t>
            </a:r>
            <a:endParaRPr lang="zh-CN" altLang="zh-CN" sz="14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>
                <a:solidFill>
                  <a:srgbClr val="FF0000"/>
                </a:solidFill>
                <a:effectLst/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end</a:t>
            </a:r>
            <a:endParaRPr lang="zh-CN" altLang="zh-CN" sz="14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>
                <a:solidFill>
                  <a:srgbClr val="FF0000"/>
                </a:solidFill>
                <a:effectLst/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 </a:t>
            </a:r>
            <a:endParaRPr lang="zh-CN" altLang="zh-CN" sz="14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30F898-BF6C-712F-1852-00643B9713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F95A4B17-60D5-1A37-4095-535837902866}"/>
              </a:ext>
            </a:extLst>
          </p:cNvPr>
          <p:cNvSpPr/>
          <p:nvPr/>
        </p:nvSpPr>
        <p:spPr>
          <a:xfrm>
            <a:off x="182728" y="126771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直方图处理</a:t>
            </a:r>
            <a:endParaRPr lang="en-US" sz="4400" dirty="0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38A3E12E-0E27-B302-4129-AAC8C8A9E60B}"/>
              </a:ext>
            </a:extLst>
          </p:cNvPr>
          <p:cNvSpPr/>
          <p:nvPr/>
        </p:nvSpPr>
        <p:spPr>
          <a:xfrm>
            <a:off x="182728" y="822722"/>
            <a:ext cx="746855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直方图处理是图像增强的重要方法</a:t>
            </a:r>
            <a:r>
              <a:rPr lang="en-US" sz="185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。我实现了灰度直方图统计</a:t>
            </a: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、绘制和均衡化等功能。直方图均衡化能有效增强图像对比度，改善图像质量。系统还支持直方图拉伸，通过调整灰度值范围进一步优化图像。</a:t>
            </a:r>
            <a:endParaRPr lang="en-US" sz="1850" dirty="0"/>
          </a:p>
        </p:txBody>
      </p:sp>
      <p:sp>
        <p:nvSpPr>
          <p:cNvPr id="5" name="Shape 2">
            <a:extLst>
              <a:ext uri="{FF2B5EF4-FFF2-40B4-BE49-F238E27FC236}">
                <a16:creationId xmlns:a16="http://schemas.microsoft.com/office/drawing/2014/main" id="{EAE83CE8-49B6-9733-C35D-09F608E2FEBC}"/>
              </a:ext>
            </a:extLst>
          </p:cNvPr>
          <p:cNvSpPr/>
          <p:nvPr/>
        </p:nvSpPr>
        <p:spPr>
          <a:xfrm>
            <a:off x="213478" y="2431893"/>
            <a:ext cx="13339883" cy="5474150"/>
          </a:xfrm>
          <a:prstGeom prst="roundRect">
            <a:avLst>
              <a:gd name="adj" fmla="val 2063"/>
            </a:avLst>
          </a:prstGeom>
          <a:solidFill>
            <a:srgbClr val="444752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B5675B52-D595-6ACA-C3F1-41085E917A69}"/>
              </a:ext>
            </a:extLst>
          </p:cNvPr>
          <p:cNvSpPr/>
          <p:nvPr/>
        </p:nvSpPr>
        <p:spPr>
          <a:xfrm>
            <a:off x="213478" y="254587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zh-CN" altLang="en-US" sz="400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直方图均衡化 </a:t>
            </a:r>
            <a:r>
              <a:rPr lang="en-US" altLang="zh-CN" sz="400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(</a:t>
            </a:r>
            <a:r>
              <a:rPr lang="en-US" sz="400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histogram_equalization)</a:t>
            </a:r>
            <a:endParaRPr lang="en-US" sz="2800">
              <a:solidFill>
                <a:srgbClr val="D6E5EF"/>
              </a:solidFill>
              <a:latin typeface="Lora" pitchFamily="34" charset="0"/>
            </a:endParaRPr>
          </a:p>
          <a:p>
            <a:pPr marL="0" indent="0">
              <a:lnSpc>
                <a:spcPts val="2750"/>
              </a:lnSpc>
              <a:buNone/>
            </a:pPr>
            <a:endParaRPr lang="en-US" sz="2800">
              <a:solidFill>
                <a:srgbClr val="D6E5EF"/>
              </a:solidFill>
              <a:latin typeface="Lora" pitchFamily="34" charset="0"/>
            </a:endParaRPr>
          </a:p>
          <a:p>
            <a:pPr algn="just"/>
            <a:r>
              <a:rPr lang="en-US" altLang="zh-CN" sz="1800" kern="100">
                <a:solidFill>
                  <a:srgbClr val="FF0000"/>
                </a:solidFill>
                <a:effectLst/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histgram = imhist(image); % </a:t>
            </a:r>
            <a:r>
              <a:rPr lang="zh-CN" altLang="zh-CN" sz="1800" kern="100">
                <a:solidFill>
                  <a:srgbClr val="FF0000"/>
                </a:solidFill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计算灰度直方图</a:t>
            </a:r>
            <a:endParaRPr lang="zh-CN" altLang="zh-CN" sz="18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>
                <a:solidFill>
                  <a:srgbClr val="FF0000"/>
                </a:solidFill>
                <a:effectLst/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[h, w] = size(image);     % </a:t>
            </a:r>
            <a:r>
              <a:rPr lang="zh-CN" altLang="zh-CN" sz="1800" kern="100">
                <a:solidFill>
                  <a:srgbClr val="FF0000"/>
                </a:solidFill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图像的高和宽</a:t>
            </a:r>
            <a:endParaRPr lang="zh-CN" altLang="zh-CN" sz="18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>
                <a:solidFill>
                  <a:srgbClr val="FF0000"/>
                </a:solidFill>
                <a:effectLst/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equalized_image = zeros(h, w, 'uint8'); % </a:t>
            </a:r>
            <a:r>
              <a:rPr lang="zh-CN" altLang="zh-CN" sz="1800" kern="100">
                <a:solidFill>
                  <a:srgbClr val="FF0000"/>
                </a:solidFill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初始化结果图像</a:t>
            </a:r>
            <a:endParaRPr lang="zh-CN" altLang="zh-CN" sz="18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>
                <a:solidFill>
                  <a:srgbClr val="FF0000"/>
                </a:solidFill>
                <a:effectLst/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 </a:t>
            </a:r>
            <a:endParaRPr lang="zh-CN" altLang="zh-CN" sz="18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>
                <a:solidFill>
                  <a:srgbClr val="FF0000"/>
                </a:solidFill>
                <a:effectLst/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% </a:t>
            </a:r>
            <a:r>
              <a:rPr lang="zh-CN" altLang="zh-CN" sz="1800" kern="100">
                <a:solidFill>
                  <a:srgbClr val="FF0000"/>
                </a:solidFill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累计概率分布函数（累加直方图值）</a:t>
            </a:r>
            <a:endParaRPr lang="zh-CN" altLang="zh-CN" sz="18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>
                <a:solidFill>
                  <a:srgbClr val="FF0000"/>
                </a:solidFill>
                <a:effectLst/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 = zeros(256); </a:t>
            </a:r>
            <a:endParaRPr lang="zh-CN" altLang="zh-CN" sz="18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>
                <a:solidFill>
                  <a:srgbClr val="FF0000"/>
                </a:solidFill>
                <a:effectLst/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s(1) = histgram(1);</a:t>
            </a:r>
            <a:endParaRPr lang="zh-CN" altLang="zh-CN" sz="18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>
                <a:solidFill>
                  <a:srgbClr val="FF0000"/>
                </a:solidFill>
                <a:effectLst/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for t = 2 : 256</a:t>
            </a:r>
            <a:endParaRPr lang="zh-CN" altLang="zh-CN" sz="18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>
                <a:solidFill>
                  <a:srgbClr val="FF0000"/>
                </a:solidFill>
                <a:effectLst/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s(t) = s(t - 1) + histgram(t); </a:t>
            </a:r>
            <a:endParaRPr lang="zh-CN" altLang="zh-CN" sz="18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>
                <a:solidFill>
                  <a:srgbClr val="FF0000"/>
                </a:solidFill>
                <a:effectLst/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end</a:t>
            </a:r>
            <a:endParaRPr lang="zh-CN" altLang="zh-CN" sz="18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>
                <a:solidFill>
                  <a:srgbClr val="FF0000"/>
                </a:solidFill>
                <a:effectLst/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 </a:t>
            </a:r>
            <a:endParaRPr lang="zh-CN" altLang="zh-CN" sz="18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>
                <a:solidFill>
                  <a:srgbClr val="FF0000"/>
                </a:solidFill>
                <a:effectLst/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% </a:t>
            </a:r>
            <a:r>
              <a:rPr lang="zh-CN" altLang="zh-CN" sz="1800" kern="100">
                <a:solidFill>
                  <a:srgbClr val="FF0000"/>
                </a:solidFill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像素映射，根据累计概率调整像素值</a:t>
            </a:r>
            <a:endParaRPr lang="zh-CN" altLang="zh-CN" sz="18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>
                <a:solidFill>
                  <a:srgbClr val="FF0000"/>
                </a:solidFill>
                <a:effectLst/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for x = 1: w</a:t>
            </a:r>
            <a:endParaRPr lang="zh-CN" altLang="zh-CN" sz="18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>
                <a:solidFill>
                  <a:srgbClr val="FF0000"/>
                </a:solidFill>
                <a:effectLst/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for y = 1: h</a:t>
            </a:r>
            <a:endParaRPr lang="zh-CN" altLang="zh-CN" sz="18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>
                <a:solidFill>
                  <a:srgbClr val="FF0000"/>
                </a:solidFill>
                <a:effectLst/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    equalized_image(y, x) = uint8(255 * s(image(y, x) + 1) / (w * h));</a:t>
            </a:r>
            <a:endParaRPr lang="zh-CN" altLang="zh-CN" sz="18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>
                <a:solidFill>
                  <a:srgbClr val="FF0000"/>
                </a:solidFill>
                <a:effectLst/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end</a:t>
            </a:r>
            <a:endParaRPr lang="zh-CN" altLang="zh-CN" sz="18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>
                <a:solidFill>
                  <a:srgbClr val="FF0000"/>
                </a:solidFill>
                <a:effectLst/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end</a:t>
            </a:r>
            <a:endParaRPr lang="zh-CN" altLang="zh-CN" sz="18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lnSpc>
                <a:spcPts val="2750"/>
              </a:lnSpc>
              <a:buNone/>
            </a:pPr>
            <a:endParaRPr lang="en-US" sz="2800" dirty="0"/>
          </a:p>
        </p:txBody>
      </p:sp>
      <p:sp>
        <p:nvSpPr>
          <p:cNvPr id="7" name="Text 4">
            <a:extLst>
              <a:ext uri="{FF2B5EF4-FFF2-40B4-BE49-F238E27FC236}">
                <a16:creationId xmlns:a16="http://schemas.microsoft.com/office/drawing/2014/main" id="{89C4302C-737F-312A-929B-504810C178EF}"/>
              </a:ext>
            </a:extLst>
          </p:cNvPr>
          <p:cNvSpPr/>
          <p:nvPr/>
        </p:nvSpPr>
        <p:spPr>
          <a:xfrm>
            <a:off x="1077039" y="4421862"/>
            <a:ext cx="313598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endParaRPr lang="en-US" sz="1850" dirty="0"/>
          </a:p>
        </p:txBody>
      </p:sp>
      <p:sp>
        <p:nvSpPr>
          <p:cNvPr id="16" name="Text 4">
            <a:extLst>
              <a:ext uri="{FF2B5EF4-FFF2-40B4-BE49-F238E27FC236}">
                <a16:creationId xmlns:a16="http://schemas.microsoft.com/office/drawing/2014/main" id="{C69D3658-8B70-B0F1-148F-DE91712FC80A}"/>
              </a:ext>
            </a:extLst>
          </p:cNvPr>
          <p:cNvSpPr/>
          <p:nvPr/>
        </p:nvSpPr>
        <p:spPr>
          <a:xfrm>
            <a:off x="6237539" y="3476983"/>
            <a:ext cx="313598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endParaRPr lang="en-US" sz="1850" dirty="0"/>
          </a:p>
        </p:txBody>
      </p:sp>
      <p:sp>
        <p:nvSpPr>
          <p:cNvPr id="19" name="Text 4">
            <a:extLst>
              <a:ext uri="{FF2B5EF4-FFF2-40B4-BE49-F238E27FC236}">
                <a16:creationId xmlns:a16="http://schemas.microsoft.com/office/drawing/2014/main" id="{4A437A18-4413-4951-4839-AD6243860D40}"/>
              </a:ext>
            </a:extLst>
          </p:cNvPr>
          <p:cNvSpPr/>
          <p:nvPr/>
        </p:nvSpPr>
        <p:spPr>
          <a:xfrm>
            <a:off x="6096862" y="5882557"/>
            <a:ext cx="313598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endParaRPr lang="en-US" sz="1850" dirty="0"/>
          </a:p>
        </p:txBody>
      </p:sp>
    </p:spTree>
    <p:extLst>
      <p:ext uri="{BB962C8B-B14F-4D97-AF65-F5344CB8AC3E}">
        <p14:creationId xmlns:p14="http://schemas.microsoft.com/office/powerpoint/2010/main" val="396150807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324124" y="733663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主动轮廓模型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667857" y="1796653"/>
            <a:ext cx="30480" cy="5699284"/>
          </a:xfrm>
          <a:prstGeom prst="roundRect">
            <a:avLst>
              <a:gd name="adj" fmla="val 117806"/>
            </a:avLst>
          </a:prstGeom>
          <a:solidFill>
            <a:srgbClr val="5D606B"/>
          </a:solidFill>
          <a:ln/>
        </p:spPr>
      </p:sp>
      <p:sp>
        <p:nvSpPr>
          <p:cNvPr id="5" name="Shape 2"/>
          <p:cNvSpPr/>
          <p:nvPr/>
        </p:nvSpPr>
        <p:spPr>
          <a:xfrm>
            <a:off x="6921877" y="2319814"/>
            <a:ext cx="837724" cy="30480"/>
          </a:xfrm>
          <a:prstGeom prst="roundRect">
            <a:avLst>
              <a:gd name="adj" fmla="val 117806"/>
            </a:avLst>
          </a:prstGeom>
          <a:solidFill>
            <a:srgbClr val="5D606B"/>
          </a:solidFill>
          <a:ln/>
        </p:spPr>
      </p:sp>
      <p:sp>
        <p:nvSpPr>
          <p:cNvPr id="6" name="Shape 3"/>
          <p:cNvSpPr/>
          <p:nvPr/>
        </p:nvSpPr>
        <p:spPr>
          <a:xfrm>
            <a:off x="6413837" y="2065853"/>
            <a:ext cx="538520" cy="538520"/>
          </a:xfrm>
          <a:prstGeom prst="roundRect">
            <a:avLst>
              <a:gd name="adj" fmla="val 6668"/>
            </a:avLst>
          </a:prstGeom>
          <a:solidFill>
            <a:srgbClr val="444752"/>
          </a:solidFill>
          <a:ln/>
        </p:spPr>
      </p:sp>
      <p:sp>
        <p:nvSpPr>
          <p:cNvPr id="7" name="Text 4"/>
          <p:cNvSpPr/>
          <p:nvPr/>
        </p:nvSpPr>
        <p:spPr>
          <a:xfrm>
            <a:off x="6621482" y="2166104"/>
            <a:ext cx="123111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7999690" y="203596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初始轮廓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999690" y="2531507"/>
            <a:ext cx="579298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用户手动绘制一个初始轮廓，代表目标区域的边界。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6921877" y="3916323"/>
            <a:ext cx="837724" cy="30480"/>
          </a:xfrm>
          <a:prstGeom prst="roundRect">
            <a:avLst>
              <a:gd name="adj" fmla="val 117806"/>
            </a:avLst>
          </a:prstGeom>
          <a:solidFill>
            <a:srgbClr val="5D606B"/>
          </a:solidFill>
          <a:ln/>
        </p:spPr>
      </p:sp>
      <p:sp>
        <p:nvSpPr>
          <p:cNvPr id="11" name="Shape 8"/>
          <p:cNvSpPr/>
          <p:nvPr/>
        </p:nvSpPr>
        <p:spPr>
          <a:xfrm>
            <a:off x="6413837" y="3662363"/>
            <a:ext cx="538520" cy="538520"/>
          </a:xfrm>
          <a:prstGeom prst="roundRect">
            <a:avLst>
              <a:gd name="adj" fmla="val 6668"/>
            </a:avLst>
          </a:prstGeom>
          <a:solidFill>
            <a:srgbClr val="444752"/>
          </a:solidFill>
          <a:ln/>
        </p:spPr>
      </p:sp>
      <p:sp>
        <p:nvSpPr>
          <p:cNvPr id="12" name="Text 9"/>
          <p:cNvSpPr/>
          <p:nvPr/>
        </p:nvSpPr>
        <p:spPr>
          <a:xfrm>
            <a:off x="6592312" y="3762613"/>
            <a:ext cx="181570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2</a:t>
            </a:r>
            <a:endParaRPr lang="en-US" sz="2650" dirty="0"/>
          </a:p>
        </p:txBody>
      </p:sp>
      <p:sp>
        <p:nvSpPr>
          <p:cNvPr id="13" name="Text 10"/>
          <p:cNvSpPr/>
          <p:nvPr/>
        </p:nvSpPr>
        <p:spPr>
          <a:xfrm>
            <a:off x="7999690" y="363247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轮廓演化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7999690" y="4128016"/>
            <a:ext cx="579298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主动轮廓模型根据图像的边缘信息，自动调整初始轮廓，最终将轮廓收敛到目标区域的真实边界。</a:t>
            </a:r>
            <a:endParaRPr lang="en-US" sz="1850" dirty="0"/>
          </a:p>
        </p:txBody>
      </p:sp>
      <p:sp>
        <p:nvSpPr>
          <p:cNvPr id="15" name="Shape 12"/>
          <p:cNvSpPr/>
          <p:nvPr/>
        </p:nvSpPr>
        <p:spPr>
          <a:xfrm>
            <a:off x="6921877" y="5895856"/>
            <a:ext cx="837724" cy="30480"/>
          </a:xfrm>
          <a:prstGeom prst="roundRect">
            <a:avLst>
              <a:gd name="adj" fmla="val 117806"/>
            </a:avLst>
          </a:prstGeom>
          <a:solidFill>
            <a:srgbClr val="5D606B"/>
          </a:solidFill>
          <a:ln/>
        </p:spPr>
      </p:sp>
      <p:sp>
        <p:nvSpPr>
          <p:cNvPr id="16" name="Shape 13"/>
          <p:cNvSpPr/>
          <p:nvPr/>
        </p:nvSpPr>
        <p:spPr>
          <a:xfrm>
            <a:off x="6413837" y="5641896"/>
            <a:ext cx="538520" cy="538520"/>
          </a:xfrm>
          <a:prstGeom prst="roundRect">
            <a:avLst>
              <a:gd name="adj" fmla="val 6668"/>
            </a:avLst>
          </a:prstGeom>
          <a:solidFill>
            <a:srgbClr val="444752"/>
          </a:solidFill>
          <a:ln/>
        </p:spPr>
      </p:sp>
      <p:sp>
        <p:nvSpPr>
          <p:cNvPr id="17" name="Text 14"/>
          <p:cNvSpPr/>
          <p:nvPr/>
        </p:nvSpPr>
        <p:spPr>
          <a:xfrm>
            <a:off x="6588978" y="5742146"/>
            <a:ext cx="188238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3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7999690" y="561201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结果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7999690" y="6107549"/>
            <a:ext cx="5792986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将图像分割成多个不同的区域，适用于对图像中的复杂目标区域进行分割，例如，将图像中的一个物体从背景中分离出来，并且物体边界不规则。</a:t>
            </a:r>
            <a:endParaRPr lang="en-US" sz="1850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5F9161ED-C867-E126-F43A-2C80DECAF573}"/>
              </a:ext>
            </a:extLst>
          </p:cNvPr>
          <p:cNvSpPr txBox="1"/>
          <p:nvPr/>
        </p:nvSpPr>
        <p:spPr>
          <a:xfrm>
            <a:off x="0" y="232946"/>
            <a:ext cx="7315200" cy="85561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1400" kern="100">
                <a:solidFill>
                  <a:srgbClr val="FF0000"/>
                </a:solidFill>
                <a:effectLst/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function BtnactiveButtonPushed(app, event)</a:t>
            </a:r>
            <a:endParaRPr lang="zh-CN" altLang="zh-CN" sz="11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400" kern="100">
                <a:solidFill>
                  <a:srgbClr val="FF0000"/>
                </a:solidFill>
                <a:effectLst/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imgData = app.ImgFGinput.ImageSource;</a:t>
            </a:r>
            <a:endParaRPr lang="zh-CN" altLang="zh-CN" sz="11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400" kern="100">
                <a:solidFill>
                  <a:srgbClr val="FF0000"/>
                </a:solidFill>
                <a:effectLst/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I = rgb2gray(imgData);</a:t>
            </a:r>
            <a:endParaRPr lang="zh-CN" altLang="zh-CN" sz="11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400" kern="100">
                <a:solidFill>
                  <a:srgbClr val="FF0000"/>
                </a:solidFill>
                <a:effectLst/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 </a:t>
            </a:r>
            <a:endParaRPr lang="zh-CN" altLang="zh-CN" sz="11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400" kern="100">
                <a:solidFill>
                  <a:srgbClr val="FF0000"/>
                </a:solidFill>
                <a:effectLst/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% </a:t>
            </a:r>
            <a:r>
              <a:rPr lang="zh-CN" altLang="zh-CN" sz="1400" kern="100">
                <a:solidFill>
                  <a:srgbClr val="FF0000"/>
                </a:solidFill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显示原始图像</a:t>
            </a:r>
            <a:endParaRPr lang="zh-CN" altLang="zh-CN" sz="11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400" kern="100">
                <a:solidFill>
                  <a:srgbClr val="FF0000"/>
                </a:solidFill>
                <a:effectLst/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imshow(I);</a:t>
            </a:r>
            <a:endParaRPr lang="zh-CN" altLang="zh-CN" sz="11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400" kern="100">
                <a:solidFill>
                  <a:srgbClr val="FF0000"/>
                </a:solidFill>
                <a:effectLst/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title('Original Image');</a:t>
            </a:r>
            <a:endParaRPr lang="zh-CN" altLang="zh-CN" sz="11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400" kern="100">
                <a:solidFill>
                  <a:srgbClr val="FF0000"/>
                </a:solidFill>
                <a:effectLst/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 </a:t>
            </a:r>
            <a:endParaRPr lang="zh-CN" altLang="zh-CN" sz="11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400" kern="100">
                <a:solidFill>
                  <a:srgbClr val="FF0000"/>
                </a:solidFill>
                <a:effectLst/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r = drawpolygon;  % </a:t>
            </a:r>
            <a:r>
              <a:rPr lang="zh-CN" altLang="zh-CN" sz="1400" kern="100">
                <a:solidFill>
                  <a:srgbClr val="FF0000"/>
                </a:solidFill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手动绘制初始轮廓</a:t>
            </a:r>
            <a:endParaRPr lang="zh-CN" altLang="zh-CN" sz="11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400" kern="100">
                <a:solidFill>
                  <a:srgbClr val="FF0000"/>
                </a:solidFill>
                <a:effectLst/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mask = createMask(r);  % </a:t>
            </a:r>
            <a:r>
              <a:rPr lang="zh-CN" altLang="zh-CN" sz="1400" kern="100">
                <a:solidFill>
                  <a:srgbClr val="FF0000"/>
                </a:solidFill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创建初始轮廓的蒙版</a:t>
            </a:r>
            <a:endParaRPr lang="zh-CN" altLang="zh-CN" sz="11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400" kern="100">
                <a:solidFill>
                  <a:srgbClr val="FF0000"/>
                </a:solidFill>
                <a:effectLst/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 </a:t>
            </a:r>
            <a:endParaRPr lang="zh-CN" altLang="zh-CN" sz="11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400" kern="100">
                <a:solidFill>
                  <a:srgbClr val="FF0000"/>
                </a:solidFill>
                <a:effectLst/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imshow(mask);</a:t>
            </a:r>
            <a:endParaRPr lang="zh-CN" altLang="zh-CN" sz="11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400" kern="100">
                <a:solidFill>
                  <a:srgbClr val="FF0000"/>
                </a:solidFill>
                <a:effectLst/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title('Initial Contour Location');</a:t>
            </a:r>
            <a:endParaRPr lang="zh-CN" altLang="zh-CN" sz="11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400" kern="100">
                <a:solidFill>
                  <a:srgbClr val="FF0000"/>
                </a:solidFill>
                <a:effectLst/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 </a:t>
            </a:r>
            <a:endParaRPr lang="zh-CN" altLang="zh-CN" sz="11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400" kern="100">
                <a:solidFill>
                  <a:srgbClr val="FF0000"/>
                </a:solidFill>
                <a:effectLst/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% </a:t>
            </a:r>
            <a:r>
              <a:rPr lang="zh-CN" altLang="zh-CN" sz="1400" kern="100">
                <a:solidFill>
                  <a:srgbClr val="FF0000"/>
                </a:solidFill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使用主动轮廓模型进行分割</a:t>
            </a:r>
            <a:endParaRPr lang="zh-CN" altLang="zh-CN" sz="11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400" kern="100">
                <a:solidFill>
                  <a:srgbClr val="FF0000"/>
                </a:solidFill>
                <a:effectLst/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binaryImage = activecontour(I, mask, 1500, 'edge');</a:t>
            </a:r>
            <a:endParaRPr lang="zh-CN" altLang="zh-CN" sz="11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400" kern="100">
                <a:solidFill>
                  <a:srgbClr val="FF0000"/>
                </a:solidFill>
                <a:effectLst/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rgbImage = cat(3, binaryImage, binaryImage, binaryImage);  % </a:t>
            </a:r>
            <a:r>
              <a:rPr lang="zh-CN" altLang="zh-CN" sz="1400" kern="100">
                <a:solidFill>
                  <a:srgbClr val="FF0000"/>
                </a:solidFill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转换为</a:t>
            </a:r>
            <a:r>
              <a:rPr lang="en-US" altLang="zh-CN" sz="1400" kern="100">
                <a:solidFill>
                  <a:srgbClr val="FF0000"/>
                </a:solidFill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RGB</a:t>
            </a:r>
            <a:r>
              <a:rPr lang="zh-CN" altLang="zh-CN" sz="1400" kern="100">
                <a:solidFill>
                  <a:srgbClr val="FF0000"/>
                </a:solidFill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图像</a:t>
            </a:r>
            <a:endParaRPr lang="zh-CN" altLang="zh-CN" sz="11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400" kern="100">
                <a:solidFill>
                  <a:srgbClr val="FF0000"/>
                </a:solidFill>
                <a:effectLst/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rgbImage = uint8(rgbImage * 255);</a:t>
            </a:r>
            <a:endParaRPr lang="zh-CN" altLang="zh-CN" sz="11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400" kern="100">
                <a:solidFill>
                  <a:srgbClr val="FF0000"/>
                </a:solidFill>
                <a:effectLst/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 </a:t>
            </a:r>
            <a:endParaRPr lang="zh-CN" altLang="zh-CN" sz="11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400" kern="100">
                <a:solidFill>
                  <a:srgbClr val="FF0000"/>
                </a:solidFill>
                <a:effectLst/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app.ImgFGbin.ImageSource = rgbImage;</a:t>
            </a:r>
            <a:endParaRPr lang="zh-CN" altLang="zh-CN" sz="11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400" kern="100">
                <a:solidFill>
                  <a:srgbClr val="FF0000"/>
                </a:solidFill>
                <a:effectLst/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 </a:t>
            </a:r>
            <a:endParaRPr lang="zh-CN" altLang="zh-CN" sz="11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400" kern="100">
                <a:solidFill>
                  <a:srgbClr val="FF0000"/>
                </a:solidFill>
                <a:effectLst/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% </a:t>
            </a:r>
            <a:r>
              <a:rPr lang="zh-CN" altLang="zh-CN" sz="1400" kern="100">
                <a:solidFill>
                  <a:srgbClr val="FF0000"/>
                </a:solidFill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创建彩色蒙版并叠加到原图</a:t>
            </a:r>
            <a:endParaRPr lang="zh-CN" altLang="zh-CN" sz="11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400" kern="100">
                <a:solidFill>
                  <a:srgbClr val="FF0000"/>
                </a:solidFill>
                <a:effectLst/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if app.FGreverse == false</a:t>
            </a:r>
            <a:endParaRPr lang="zh-CN" altLang="zh-CN" sz="11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400" kern="100">
                <a:solidFill>
                  <a:srgbClr val="FF0000"/>
                </a:solidFill>
                <a:effectLst/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    colorMask = ~cat(3, binaryImage, binaryImage, binaryImage);</a:t>
            </a:r>
            <a:endParaRPr lang="zh-CN" altLang="zh-CN" sz="11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400" kern="100">
                <a:solidFill>
                  <a:srgbClr val="FF0000"/>
                </a:solidFill>
                <a:effectLst/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else</a:t>
            </a:r>
            <a:endParaRPr lang="zh-CN" altLang="zh-CN" sz="11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400" kern="100">
                <a:solidFill>
                  <a:srgbClr val="FF0000"/>
                </a:solidFill>
                <a:effectLst/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    colorMask = cat(3, binaryImage, binaryImage, binaryImage);</a:t>
            </a:r>
            <a:endParaRPr lang="zh-CN" altLang="zh-CN" sz="11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400" kern="100">
                <a:solidFill>
                  <a:srgbClr val="FF0000"/>
                </a:solidFill>
                <a:effectLst/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end</a:t>
            </a:r>
            <a:endParaRPr lang="zh-CN" altLang="zh-CN" sz="11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400" kern="100">
                <a:solidFill>
                  <a:srgbClr val="FF0000"/>
                </a:solidFill>
                <a:effectLst/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 </a:t>
            </a:r>
            <a:endParaRPr lang="zh-CN" altLang="zh-CN" sz="11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400" kern="100">
                <a:solidFill>
                  <a:srgbClr val="FF0000"/>
                </a:solidFill>
                <a:effectLst/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segmentedResult = imgData;</a:t>
            </a:r>
            <a:endParaRPr lang="zh-CN" altLang="zh-CN" sz="11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400" kern="100">
                <a:solidFill>
                  <a:srgbClr val="FF0000"/>
                </a:solidFill>
                <a:effectLst/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indices = colorMask;</a:t>
            </a:r>
            <a:endParaRPr lang="zh-CN" altLang="zh-CN" sz="11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400" kern="100">
                <a:solidFill>
                  <a:srgbClr val="FF0000"/>
                </a:solidFill>
                <a:effectLst/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segmentedResult(indices) = 255;</a:t>
            </a:r>
            <a:endParaRPr lang="zh-CN" altLang="zh-CN" sz="11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400" kern="100">
                <a:solidFill>
                  <a:srgbClr val="FF0000"/>
                </a:solidFill>
                <a:effectLst/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 </a:t>
            </a:r>
            <a:endParaRPr lang="zh-CN" altLang="zh-CN" sz="11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400" kern="100">
                <a:solidFill>
                  <a:srgbClr val="FF0000"/>
                </a:solidFill>
                <a:effectLst/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% </a:t>
            </a:r>
            <a:r>
              <a:rPr lang="zh-CN" altLang="zh-CN" sz="1400" kern="100">
                <a:solidFill>
                  <a:srgbClr val="FF0000"/>
                </a:solidFill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更新图像显示</a:t>
            </a:r>
            <a:endParaRPr lang="zh-CN" altLang="zh-CN" sz="11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400" kern="100">
                <a:solidFill>
                  <a:srgbClr val="FF0000"/>
                </a:solidFill>
                <a:effectLst/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binaryImage = cat(3, binaryImage, binaryImage, binaryImage);</a:t>
            </a:r>
            <a:endParaRPr lang="zh-CN" altLang="zh-CN" sz="11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400" kern="100">
                <a:solidFill>
                  <a:srgbClr val="FF0000"/>
                </a:solidFill>
                <a:effectLst/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binaryImage = uint8(binaryImage) * 255;</a:t>
            </a:r>
            <a:endParaRPr lang="zh-CN" altLang="zh-CN" sz="11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400" kern="100">
                <a:solidFill>
                  <a:srgbClr val="FF0000"/>
                </a:solidFill>
                <a:effectLst/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app.ImgFGres.ImageSource = segmentedResult;</a:t>
            </a:r>
            <a:endParaRPr lang="zh-CN" altLang="zh-CN" sz="11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400" kern="100">
                <a:solidFill>
                  <a:srgbClr val="FF0000"/>
                </a:solidFill>
                <a:effectLst/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end</a:t>
            </a:r>
            <a:endParaRPr lang="zh-CN" altLang="zh-CN" sz="11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400" kern="100">
                <a:solidFill>
                  <a:srgbClr val="FF0000"/>
                </a:solidFill>
                <a:effectLst/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 </a:t>
            </a:r>
            <a:endParaRPr lang="zh-CN" altLang="zh-CN" sz="11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324124" y="1723430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应用场景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324124" y="2786420"/>
            <a:ext cx="3614618" cy="1740218"/>
          </a:xfrm>
          <a:prstGeom prst="roundRect">
            <a:avLst>
              <a:gd name="adj" fmla="val 2063"/>
            </a:avLst>
          </a:prstGeom>
          <a:solidFill>
            <a:srgbClr val="444752"/>
          </a:solidFill>
          <a:ln/>
        </p:spPr>
      </p:sp>
      <p:sp>
        <p:nvSpPr>
          <p:cNvPr id="5" name="Text 2"/>
          <p:cNvSpPr/>
          <p:nvPr/>
        </p:nvSpPr>
        <p:spPr>
          <a:xfrm>
            <a:off x="6563439" y="302573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目标识别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63439" y="3521273"/>
            <a:ext cx="313598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识别图像中的目标物体，例如人脸识别、车牌识别等。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10178058" y="2786420"/>
            <a:ext cx="3614618" cy="1740218"/>
          </a:xfrm>
          <a:prstGeom prst="roundRect">
            <a:avLst>
              <a:gd name="adj" fmla="val 2063"/>
            </a:avLst>
          </a:prstGeom>
          <a:solidFill>
            <a:srgbClr val="444752"/>
          </a:solidFill>
          <a:ln/>
        </p:spPr>
      </p:sp>
      <p:sp>
        <p:nvSpPr>
          <p:cNvPr id="8" name="Text 5"/>
          <p:cNvSpPr/>
          <p:nvPr/>
        </p:nvSpPr>
        <p:spPr>
          <a:xfrm>
            <a:off x="10417373" y="302573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医学影像分析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417373" y="3521273"/>
            <a:ext cx="313598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分析医学影像，例如肿瘤检测、器官分割等。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6324124" y="4765953"/>
            <a:ext cx="3614618" cy="1740218"/>
          </a:xfrm>
          <a:prstGeom prst="roundRect">
            <a:avLst>
              <a:gd name="adj" fmla="val 2063"/>
            </a:avLst>
          </a:prstGeom>
          <a:solidFill>
            <a:srgbClr val="444752"/>
          </a:solidFill>
          <a:ln/>
        </p:spPr>
      </p:sp>
      <p:sp>
        <p:nvSpPr>
          <p:cNvPr id="11" name="Text 8"/>
          <p:cNvSpPr/>
          <p:nvPr/>
        </p:nvSpPr>
        <p:spPr>
          <a:xfrm>
            <a:off x="6563439" y="500526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视频监控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63439" y="5500807"/>
            <a:ext cx="313598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识别视频中的目标物体，例如行人检测、车辆检测等。</a:t>
            </a:r>
            <a:endParaRPr lang="en-US" sz="1850" dirty="0"/>
          </a:p>
        </p:txBody>
      </p:sp>
      <p:sp>
        <p:nvSpPr>
          <p:cNvPr id="13" name="Shape 10"/>
          <p:cNvSpPr/>
          <p:nvPr/>
        </p:nvSpPr>
        <p:spPr>
          <a:xfrm>
            <a:off x="10178058" y="4765953"/>
            <a:ext cx="3614618" cy="1740218"/>
          </a:xfrm>
          <a:prstGeom prst="roundRect">
            <a:avLst>
              <a:gd name="adj" fmla="val 2063"/>
            </a:avLst>
          </a:prstGeom>
          <a:solidFill>
            <a:srgbClr val="444752"/>
          </a:solidFill>
          <a:ln/>
        </p:spPr>
      </p:sp>
      <p:sp>
        <p:nvSpPr>
          <p:cNvPr id="14" name="Text 11"/>
          <p:cNvSpPr/>
          <p:nvPr/>
        </p:nvSpPr>
        <p:spPr>
          <a:xfrm>
            <a:off x="10417373" y="500526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自动驾驶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0417373" y="5500807"/>
            <a:ext cx="313598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识别道路、交通信号灯等，帮助车辆进行自主驾驶。</a:t>
            </a:r>
            <a:endParaRPr lang="en-US" sz="1850" dirty="0"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F4C636C5-8E2D-9305-09E0-7B5B1B3077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831" y="2205574"/>
            <a:ext cx="5632490" cy="436957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716762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</a:t>
            </a:r>
            <a:r>
              <a:rPr lang="zh-CN" altLang="en-US" sz="440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七 </a:t>
            </a:r>
            <a:r>
              <a:rPr lang="en-US" sz="440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图像特征提取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2899529"/>
            <a:ext cx="12954952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特征提取是图像识别和分类的关键步骤。</a:t>
            </a:r>
            <a:r>
              <a:rPr lang="zh-CN" altLang="en-US" sz="185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我</a:t>
            </a:r>
            <a:r>
              <a:rPr lang="en-US" sz="185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实现了两种常用的特征提取方法</a:t>
            </a: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：局部二值模式（LBP）和方向梯度直方图（HOG）。LBP特征能有效描述图像的纹理信息，而HOG特征则擅长捕捉图像的形状特征。这些特征可用于后续的图像分类和物体检测任务。</a:t>
            </a:r>
            <a:endParaRPr lang="en-US" sz="1850" dirty="0"/>
          </a:p>
        </p:txBody>
      </p:sp>
      <p:sp>
        <p:nvSpPr>
          <p:cNvPr id="4" name="Text 2"/>
          <p:cNvSpPr/>
          <p:nvPr/>
        </p:nvSpPr>
        <p:spPr>
          <a:xfrm>
            <a:off x="837724" y="455711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LBP特征提取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837724" y="5148382"/>
            <a:ext cx="6185535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通过lbp_histogram函数实现，支持不同的半径和邻域大小。LBP特征对光照变化具有较强的鲁棒性，广泛应用于纹理分析和人脸识别。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7614761" y="455711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HOG特征提取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614761" y="5148382"/>
            <a:ext cx="6185535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使用hog_feature函数实现，可调整单元格大小、块大小和直方图bin数。HOG特征在行人检测和物体识别中表现出色，能有效捕捉物体的轮廓信息。</a:t>
            </a:r>
            <a:endParaRPr lang="en-US" sz="1850" dirty="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102763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LBP 特征提取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40506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LBP 算法原理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3996333"/>
            <a:ext cx="6185535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局部二值模式 (LBP) 是一种纹理描述符，通过计算像素与其邻域像素的比较值，生成一个二进制数值来表示局部纹理。radius 控制邻域的范围，neighbors 控制邻域内像素的数量，常见的设置为 8 邻域、1 像素半径。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7614761" y="3405068"/>
            <a:ext cx="4487704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LBP 特征提取函数：lbp_histogram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614761" y="3996333"/>
            <a:ext cx="6185535" cy="1915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该函数提取图像的局部二值模式 (LBP) 特征图，并统计特征直方图。输入参数包括灰度图像、半径和邻居数。函数的核心思路是遍历每个像素，计算其邻域像素值与中心像素值的关系，得到二进制模式并转换为十进制值作为 LBP 特征。</a:t>
            </a:r>
            <a:endParaRPr lang="en-US" sz="1850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BC85DB9-87CB-C1AF-AB21-F8E99A482D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1423" y="188431"/>
            <a:ext cx="5867553" cy="2977321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294215"/>
            <a:ext cx="9711333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LBP 特征提取函数：getNeighborhood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59652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函数功能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4187785"/>
            <a:ext cx="6185535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getNeighborhood 函数获取指定像素的邻域像素值。它利用极坐标计算邻域点的位置，radius 表示距离，angle_step 控制均匀分布的角度。利用 cos 和 sin 计算偏移量，并通过四舍五入确保索引为整数。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7614761" y="359652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算法原理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614761" y="4187785"/>
            <a:ext cx="6185535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该函数使用极坐标计算邻域点的位置，radius 表示距离，angle_step 控制均匀分布的角度。利用 cos 和 sin 计算偏移量，并通过四舍五入确保索引为整数。邻域像素值存储在 neighborhood 中。</a:t>
            </a:r>
            <a:endParaRPr lang="en-US" sz="1850" dirty="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294215"/>
            <a:ext cx="8446413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LBP 特征提取函数：calculateLBP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59652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函数功能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4187785"/>
            <a:ext cx="6185535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calculateLBP 函数根据邻域像素计算 LBP 值。它以中心像素值为基准，将邻域像素值与其比较，并使用二进制编码方式，将满足条件的像素赋值为 1，否则为 0。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7614761" y="359652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算法原理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614761" y="4187785"/>
            <a:ext cx="6185535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该函数以中心像素值为基准，将邻域像素值与其比较。使用二进制编码方式，将满足条件的像素赋值为 1，否则为 0。通过循环遍历邻域点，利用位权加权 (2^(i-2)) 计算 LBP 值。</a:t>
            </a:r>
            <a:endParaRPr lang="en-US" sz="1850" dirty="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250050" y="404272"/>
            <a:ext cx="2831544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LBP 特征提取的可视化</a:t>
            </a:r>
            <a:endParaRPr lang="en-US" sz="2200" dirty="0"/>
          </a:p>
        </p:txBody>
      </p:sp>
      <p:sp>
        <p:nvSpPr>
          <p:cNvPr id="4" name="Text 1"/>
          <p:cNvSpPr/>
          <p:nvPr/>
        </p:nvSpPr>
        <p:spPr>
          <a:xfrm>
            <a:off x="418862" y="1231070"/>
            <a:ext cx="13792676" cy="191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just"/>
            <a:r>
              <a:rPr lang="en-US" altLang="zh-CN" sz="1800" kern="100">
                <a:solidFill>
                  <a:srgbClr val="FF0000"/>
                </a:solidFill>
                <a:effectLst/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function [histogram, lbp_image] = lbp_histogram(app,image, radius, neighbors)</a:t>
            </a:r>
            <a:endParaRPr lang="zh-CN" altLang="zh-CN" sz="18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>
                <a:solidFill>
                  <a:srgbClr val="FF0000"/>
                </a:solidFill>
                <a:effectLst/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% </a:t>
            </a:r>
            <a:r>
              <a:rPr lang="zh-CN" altLang="zh-CN" sz="1800" kern="100">
                <a:solidFill>
                  <a:srgbClr val="FF0000"/>
                </a:solidFill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初始化</a:t>
            </a:r>
            <a:r>
              <a:rPr lang="en-US" altLang="zh-CN" sz="1800" kern="100">
                <a:solidFill>
                  <a:srgbClr val="FF0000"/>
                </a:solidFill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LBP </a:t>
            </a:r>
            <a:r>
              <a:rPr lang="zh-CN" altLang="zh-CN" sz="1800" kern="100">
                <a:solidFill>
                  <a:srgbClr val="FF0000"/>
                </a:solidFill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图像和直方图</a:t>
            </a:r>
            <a:endParaRPr lang="zh-CN" altLang="zh-CN" sz="18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>
                <a:solidFill>
                  <a:srgbClr val="FF0000"/>
                </a:solidFill>
                <a:effectLst/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[height, width] = size(image);</a:t>
            </a:r>
            <a:endParaRPr lang="zh-CN" altLang="zh-CN" sz="18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>
                <a:solidFill>
                  <a:srgbClr val="FF0000"/>
                </a:solidFill>
                <a:effectLst/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lbp_image = zeros(height, width); </a:t>
            </a:r>
            <a:endParaRPr lang="zh-CN" altLang="zh-CN" sz="18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>
                <a:solidFill>
                  <a:srgbClr val="FF0000"/>
                </a:solidFill>
                <a:effectLst/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histogram = zeros(2^neighbors, 1); </a:t>
            </a:r>
            <a:endParaRPr lang="zh-CN" altLang="zh-CN" sz="18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>
                <a:solidFill>
                  <a:srgbClr val="FF0000"/>
                </a:solidFill>
                <a:effectLst/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 </a:t>
            </a:r>
            <a:endParaRPr lang="zh-CN" altLang="zh-CN" sz="18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>
                <a:solidFill>
                  <a:srgbClr val="FF0000"/>
                </a:solidFill>
                <a:effectLst/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% </a:t>
            </a:r>
            <a:r>
              <a:rPr lang="zh-CN" altLang="zh-CN" sz="1800" kern="100">
                <a:solidFill>
                  <a:srgbClr val="FF0000"/>
                </a:solidFill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遍历每个像素</a:t>
            </a:r>
            <a:endParaRPr lang="zh-CN" altLang="zh-CN" sz="18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>
                <a:solidFill>
                  <a:srgbClr val="FF0000"/>
                </a:solidFill>
                <a:effectLst/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for x = 1 + radius : width - radius</a:t>
            </a:r>
            <a:endParaRPr lang="zh-CN" altLang="zh-CN" sz="18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>
                <a:solidFill>
                  <a:srgbClr val="FF0000"/>
                </a:solidFill>
                <a:effectLst/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    for y = 1 + radius : height - radius</a:t>
            </a:r>
            <a:endParaRPr lang="zh-CN" altLang="zh-CN" sz="18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>
                <a:solidFill>
                  <a:srgbClr val="FF0000"/>
                </a:solidFill>
                <a:effectLst/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        % </a:t>
            </a:r>
            <a:r>
              <a:rPr lang="zh-CN" altLang="zh-CN" sz="1800" kern="100">
                <a:solidFill>
                  <a:srgbClr val="FF0000"/>
                </a:solidFill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获取邻域像素</a:t>
            </a:r>
            <a:endParaRPr lang="zh-CN" altLang="zh-CN" sz="18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>
                <a:solidFill>
                  <a:srgbClr val="FF0000"/>
                </a:solidFill>
                <a:effectLst/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        neighborhood = getNeighborhood(app,image, x, y, radius, neighbors);</a:t>
            </a:r>
            <a:endParaRPr lang="zh-CN" altLang="zh-CN" sz="18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>
                <a:solidFill>
                  <a:srgbClr val="FF0000"/>
                </a:solidFill>
                <a:effectLst/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 </a:t>
            </a:r>
            <a:endParaRPr lang="zh-CN" altLang="zh-CN" sz="18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>
                <a:solidFill>
                  <a:srgbClr val="FF0000"/>
                </a:solidFill>
                <a:effectLst/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        % </a:t>
            </a:r>
            <a:r>
              <a:rPr lang="zh-CN" altLang="zh-CN" sz="1800" kern="100">
                <a:solidFill>
                  <a:srgbClr val="FF0000"/>
                </a:solidFill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计算</a:t>
            </a:r>
            <a:r>
              <a:rPr lang="en-US" altLang="zh-CN" sz="1800" kern="100">
                <a:solidFill>
                  <a:srgbClr val="FF0000"/>
                </a:solidFill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LBP </a:t>
            </a:r>
            <a:r>
              <a:rPr lang="zh-CN" altLang="zh-CN" sz="1800" kern="100">
                <a:solidFill>
                  <a:srgbClr val="FF0000"/>
                </a:solidFill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值</a:t>
            </a:r>
            <a:endParaRPr lang="zh-CN" altLang="zh-CN" sz="18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>
                <a:solidFill>
                  <a:srgbClr val="FF0000"/>
                </a:solidFill>
                <a:effectLst/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        lbp_value = calculateLBP(app,neighborhood);</a:t>
            </a:r>
            <a:endParaRPr lang="zh-CN" altLang="zh-CN" sz="18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>
                <a:solidFill>
                  <a:srgbClr val="FF0000"/>
                </a:solidFill>
                <a:effectLst/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 </a:t>
            </a:r>
            <a:endParaRPr lang="zh-CN" altLang="zh-CN" sz="18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>
                <a:solidFill>
                  <a:srgbClr val="FF0000"/>
                </a:solidFill>
                <a:effectLst/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        % </a:t>
            </a:r>
            <a:r>
              <a:rPr lang="zh-CN" altLang="zh-CN" sz="1800" kern="100">
                <a:solidFill>
                  <a:srgbClr val="FF0000"/>
                </a:solidFill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更新</a:t>
            </a:r>
            <a:r>
              <a:rPr lang="en-US" altLang="zh-CN" sz="1800" kern="100">
                <a:solidFill>
                  <a:srgbClr val="FF0000"/>
                </a:solidFill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LBP </a:t>
            </a:r>
            <a:r>
              <a:rPr lang="zh-CN" altLang="zh-CN" sz="1800" kern="100">
                <a:solidFill>
                  <a:srgbClr val="FF0000"/>
                </a:solidFill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图像和直方图</a:t>
            </a:r>
            <a:endParaRPr lang="zh-CN" altLang="zh-CN" sz="18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>
                <a:solidFill>
                  <a:srgbClr val="FF0000"/>
                </a:solidFill>
                <a:effectLst/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        lbp_image(y, x) = lbp_value;</a:t>
            </a:r>
            <a:endParaRPr lang="zh-CN" altLang="zh-CN" sz="18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>
                <a:solidFill>
                  <a:srgbClr val="FF0000"/>
                </a:solidFill>
                <a:effectLst/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        histogram(lbp_value + 1) = histogram(lbp_value + 1) + 1;</a:t>
            </a:r>
            <a:endParaRPr lang="zh-CN" altLang="zh-CN" sz="18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>
                <a:solidFill>
                  <a:srgbClr val="FF0000"/>
                </a:solidFill>
                <a:effectLst/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    end</a:t>
            </a:r>
            <a:endParaRPr lang="zh-CN" altLang="zh-CN" sz="18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>
                <a:solidFill>
                  <a:srgbClr val="FF0000"/>
                </a:solidFill>
                <a:effectLst/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end</a:t>
            </a:r>
            <a:endParaRPr lang="zh-CN" altLang="zh-CN" sz="18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>
                <a:solidFill>
                  <a:srgbClr val="FF0000"/>
                </a:solidFill>
                <a:effectLst/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end</a:t>
            </a:r>
            <a:endParaRPr lang="zh-CN" altLang="zh-CN" sz="18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CB0743D-7697-79C3-DAD2-588A9F1246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80737" y="2437453"/>
            <a:ext cx="5867553" cy="2977321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102763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HOG 特征提取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40506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HOG 算法原理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3996333"/>
            <a:ext cx="6185535" cy="1915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HOG (Histogram of Oriented Gradients) 特征广泛用于图像分类、物体检测等领域。它通过计算图像局部区域的梯度方向直方图来描述图像的形状特征。HOG 的核心思想是：通过计算图像局部区域的梯度方向直方图来描述图像的形状特征。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7614761" y="3405068"/>
            <a:ext cx="4331494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HOG 特征提取函数：hog_feature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614761" y="3996333"/>
            <a:ext cx="6185535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该函数提取图像的 HOG 特征和对应的可视化图像。输入参数包括灰度图像、单元格大小、块大小和直方图的 bin 数。函数首先计算图像的水平和垂直梯度，然后计算梯度幅度和方向。</a:t>
            </a:r>
            <a:endParaRPr lang="en-US" sz="1850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DFB4342-DEAD-9860-7B96-3A191B25C5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0984" y="308089"/>
            <a:ext cx="5867553" cy="2977321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74025" y="115802"/>
            <a:ext cx="5508308" cy="6504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100"/>
              </a:lnSpc>
              <a:buNone/>
            </a:pPr>
            <a:r>
              <a:rPr lang="en-US" sz="405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HOG 特征提取</a:t>
            </a:r>
            <a:endParaRPr lang="en-US" sz="4050" dirty="0"/>
          </a:p>
        </p:txBody>
      </p:sp>
      <p:sp>
        <p:nvSpPr>
          <p:cNvPr id="4" name="Text 1"/>
          <p:cNvSpPr/>
          <p:nvPr/>
        </p:nvSpPr>
        <p:spPr>
          <a:xfrm>
            <a:off x="774025" y="766240"/>
            <a:ext cx="13659427" cy="10612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/>
            <a:r>
              <a:rPr lang="en-US" altLang="zh-CN" sz="1400" kern="100">
                <a:solidFill>
                  <a:srgbClr val="FF0000"/>
                </a:solidFill>
                <a:effectLst/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unction [hog_features, hog_image] = hog_feature(app,image, cell_size, block_size, bins)</a:t>
            </a:r>
            <a:endParaRPr lang="zh-CN" altLang="zh-CN" sz="14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400" kern="100">
                <a:solidFill>
                  <a:srgbClr val="FF0000"/>
                </a:solidFill>
                <a:effectLst/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% </a:t>
            </a:r>
            <a:r>
              <a:rPr lang="zh-CN" altLang="zh-CN" sz="1400" kern="100">
                <a:solidFill>
                  <a:srgbClr val="FF0000"/>
                </a:solidFill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将输入图像转换为双精度</a:t>
            </a:r>
            <a:endParaRPr lang="zh-CN" altLang="zh-CN" sz="14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400" kern="100">
                <a:solidFill>
                  <a:srgbClr val="FF0000"/>
                </a:solidFill>
                <a:effectLst/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image = double(image);</a:t>
            </a:r>
            <a:endParaRPr lang="zh-CN" altLang="zh-CN" sz="14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400" kern="100">
                <a:solidFill>
                  <a:srgbClr val="FF0000"/>
                </a:solidFill>
                <a:effectLst/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 </a:t>
            </a:r>
            <a:endParaRPr lang="zh-CN" altLang="zh-CN" sz="14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400" kern="100">
                <a:solidFill>
                  <a:srgbClr val="FF0000"/>
                </a:solidFill>
                <a:effectLst/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% </a:t>
            </a:r>
            <a:r>
              <a:rPr lang="zh-CN" altLang="zh-CN" sz="1400" kern="100">
                <a:solidFill>
                  <a:srgbClr val="FF0000"/>
                </a:solidFill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计算梯度（水平和垂直方向）</a:t>
            </a:r>
            <a:endParaRPr lang="zh-CN" altLang="zh-CN" sz="14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400" kern="100">
                <a:solidFill>
                  <a:srgbClr val="FF0000"/>
                </a:solidFill>
                <a:effectLst/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[Gx, Gy] = imgradientxy(image);</a:t>
            </a:r>
            <a:endParaRPr lang="zh-CN" altLang="zh-CN" sz="14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400" kern="100">
                <a:solidFill>
                  <a:srgbClr val="FF0000"/>
                </a:solidFill>
                <a:effectLst/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 </a:t>
            </a:r>
            <a:endParaRPr lang="zh-CN" altLang="zh-CN" sz="14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400" kern="100">
                <a:solidFill>
                  <a:srgbClr val="FF0000"/>
                </a:solidFill>
                <a:effectLst/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% </a:t>
            </a:r>
            <a:r>
              <a:rPr lang="zh-CN" altLang="zh-CN" sz="1400" kern="100">
                <a:solidFill>
                  <a:srgbClr val="FF0000"/>
                </a:solidFill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计算梯度幅度和方向</a:t>
            </a:r>
            <a:endParaRPr lang="zh-CN" altLang="zh-CN" sz="14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400" kern="100">
                <a:solidFill>
                  <a:srgbClr val="FF0000"/>
                </a:solidFill>
                <a:effectLst/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[mag, ang] = imgradient(Gx, Gy);</a:t>
            </a:r>
          </a:p>
          <a:p>
            <a:pPr algn="just"/>
            <a:endParaRPr lang="en-US" altLang="zh-CN" sz="1400" kern="100">
              <a:solidFill>
                <a:srgbClr val="FF0000"/>
              </a:solidFill>
              <a:latin typeface="宋体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endParaRPr lang="en-US" altLang="zh-CN" sz="1400" kern="100">
              <a:solidFill>
                <a:srgbClr val="FF0000"/>
              </a:solidFill>
              <a:effectLst/>
              <a:latin typeface="宋体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400" kern="100">
                <a:solidFill>
                  <a:srgbClr val="FF0000"/>
                </a:solidFill>
                <a:effectLst/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function hog_features = normalize_hog(~,hog_features, block_size, num_cells_x, num_cells_y)</a:t>
            </a:r>
            <a:endParaRPr lang="zh-CN" altLang="zh-CN" sz="14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400" kern="100">
                <a:solidFill>
                  <a:srgbClr val="FF0000"/>
                </a:solidFill>
                <a:effectLst/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num_blocks_x = num_cells_x - block_size + 1;</a:t>
            </a:r>
            <a:endParaRPr lang="zh-CN" altLang="zh-CN" sz="14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400" kern="100">
                <a:solidFill>
                  <a:srgbClr val="FF0000"/>
                </a:solidFill>
                <a:effectLst/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num_blocks_y = num_cells_y - block_size + 1;</a:t>
            </a:r>
            <a:endParaRPr lang="zh-CN" altLang="zh-CN" sz="14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400" kern="100">
                <a:solidFill>
                  <a:srgbClr val="FF0000"/>
                </a:solidFill>
                <a:effectLst/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normalized_hog_features = [];</a:t>
            </a:r>
            <a:endParaRPr lang="zh-CN" altLang="zh-CN" sz="14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400" kern="100">
                <a:solidFill>
                  <a:srgbClr val="FF0000"/>
                </a:solidFill>
                <a:effectLst/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</a:t>
            </a:r>
            <a:endParaRPr lang="zh-CN" altLang="zh-CN" sz="14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400" kern="100">
                <a:solidFill>
                  <a:srgbClr val="FF0000"/>
                </a:solidFill>
                <a:effectLst/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for i = 1:num_blocks_y</a:t>
            </a:r>
            <a:endParaRPr lang="zh-CN" altLang="zh-CN" sz="14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400" kern="100">
                <a:solidFill>
                  <a:srgbClr val="FF0000"/>
                </a:solidFill>
                <a:effectLst/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    for j = 1:num_blocks_x</a:t>
            </a:r>
            <a:endParaRPr lang="zh-CN" altLang="zh-CN" sz="14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400" kern="100">
                <a:solidFill>
                  <a:srgbClr val="FF0000"/>
                </a:solidFill>
                <a:effectLst/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        block_start_idx = (i-1) * num_cells_x + j;</a:t>
            </a:r>
            <a:endParaRPr lang="zh-CN" altLang="zh-CN" sz="14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400" kern="100">
                <a:solidFill>
                  <a:srgbClr val="FF0000"/>
                </a:solidFill>
                <a:effectLst/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        block_end_idx = block_start_idx + block_size * block_size - 1;</a:t>
            </a:r>
            <a:endParaRPr lang="zh-CN" altLang="zh-CN" sz="14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400" kern="100">
                <a:solidFill>
                  <a:srgbClr val="FF0000"/>
                </a:solidFill>
                <a:effectLst/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        block = hog_features(block_start_idx:block_end_idx);</a:t>
            </a:r>
            <a:endParaRPr lang="zh-CN" altLang="zh-CN" sz="14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400" kern="100">
                <a:solidFill>
                  <a:srgbClr val="FF0000"/>
                </a:solidFill>
                <a:effectLst/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 </a:t>
            </a:r>
            <a:endParaRPr lang="zh-CN" altLang="zh-CN" sz="14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400" kern="100">
                <a:solidFill>
                  <a:srgbClr val="FF0000"/>
                </a:solidFill>
                <a:effectLst/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        % L2 </a:t>
            </a:r>
            <a:r>
              <a:rPr lang="zh-CN" altLang="zh-CN" sz="1400" kern="100">
                <a:solidFill>
                  <a:srgbClr val="FF0000"/>
                </a:solidFill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归一化</a:t>
            </a:r>
            <a:endParaRPr lang="zh-CN" altLang="zh-CN" sz="14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400" kern="100">
                <a:solidFill>
                  <a:srgbClr val="FF0000"/>
                </a:solidFill>
                <a:effectLst/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        norm_factor = norm(block, 2);</a:t>
            </a:r>
            <a:endParaRPr lang="zh-CN" altLang="zh-CN" sz="14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400" kern="100">
                <a:solidFill>
                  <a:srgbClr val="FF0000"/>
                </a:solidFill>
                <a:effectLst/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        if norm_factor &gt; 0</a:t>
            </a:r>
            <a:endParaRPr lang="zh-CN" altLang="zh-CN" sz="14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400" kern="100">
                <a:solidFill>
                  <a:srgbClr val="FF0000"/>
                </a:solidFill>
                <a:effectLst/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            block = block / norm_factor;</a:t>
            </a:r>
            <a:endParaRPr lang="zh-CN" altLang="zh-CN" sz="14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400" kern="100">
                <a:solidFill>
                  <a:srgbClr val="FF0000"/>
                </a:solidFill>
                <a:effectLst/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        end</a:t>
            </a:r>
            <a:endParaRPr lang="zh-CN" altLang="zh-CN" sz="14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400" kern="100">
                <a:solidFill>
                  <a:srgbClr val="FF0000"/>
                </a:solidFill>
                <a:effectLst/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 </a:t>
            </a:r>
            <a:endParaRPr lang="zh-CN" altLang="zh-CN" sz="14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400" kern="100">
                <a:solidFill>
                  <a:srgbClr val="FF0000"/>
                </a:solidFill>
                <a:effectLst/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        normalized_hog_features = [normalized_hog_features, block];</a:t>
            </a:r>
            <a:endParaRPr lang="zh-CN" altLang="zh-CN" sz="14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400" kern="100">
                <a:solidFill>
                  <a:srgbClr val="FF0000"/>
                </a:solidFill>
                <a:effectLst/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    end</a:t>
            </a:r>
            <a:endParaRPr lang="zh-CN" altLang="zh-CN" sz="14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400" kern="100">
                <a:solidFill>
                  <a:srgbClr val="FF0000"/>
                </a:solidFill>
                <a:effectLst/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end</a:t>
            </a:r>
            <a:endParaRPr lang="zh-CN" altLang="zh-CN" sz="14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400" kern="100">
                <a:solidFill>
                  <a:srgbClr val="FF0000"/>
                </a:solidFill>
                <a:effectLst/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 </a:t>
            </a:r>
            <a:endParaRPr lang="zh-CN" altLang="zh-CN" sz="14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400" kern="100">
                <a:solidFill>
                  <a:srgbClr val="FF0000"/>
                </a:solidFill>
                <a:effectLst/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hog_features = normalized_hog_features;</a:t>
            </a:r>
            <a:endParaRPr lang="zh-CN" altLang="zh-CN" sz="14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400" kern="100">
                <a:solidFill>
                  <a:srgbClr val="FF0000"/>
                </a:solidFill>
                <a:effectLst/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end</a:t>
            </a:r>
            <a:endParaRPr lang="zh-CN" altLang="zh-CN" sz="14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endParaRPr lang="zh-CN" altLang="zh-CN" sz="14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F3507B5-AAFE-42A6-4FD0-4E4702A634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7719" y="3818851"/>
            <a:ext cx="6522124" cy="3309464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294215"/>
            <a:ext cx="9398675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HOG 特征提取函数：normalize_hog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59652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函数功能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4187785"/>
            <a:ext cx="6185535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normalize_hog 函数对 HOG 特征进行块级归一化。归一化的目的是降低光照变化的影响，使特征更鲁棒。L2 正则化使用欧几里得范数将块特征值归一化。块级划分将相邻 cell 组合成块 (block)，并进行归一化。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7614761" y="359652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算法原理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614761" y="4187785"/>
            <a:ext cx="6185535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该函数将图像划分为小块，分别计算每块的梯度方向直方图。然后对这些局部特征进行归一化处理，能够有效捕捉图像的形状特征。归一化的目的是降低光照变化的影响，使特征更鲁棒。</a:t>
            </a:r>
            <a:endParaRPr lang="en-US" sz="18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207800" y="566857"/>
            <a:ext cx="4850249" cy="6062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750"/>
              </a:lnSpc>
              <a:buNone/>
            </a:pPr>
            <a:r>
              <a:rPr lang="en-US" sz="38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直方图均衡化原理</a:t>
            </a:r>
            <a:endParaRPr lang="en-US" sz="3800" dirty="0"/>
          </a:p>
        </p:txBody>
      </p:sp>
      <p:sp>
        <p:nvSpPr>
          <p:cNvPr id="4" name="Shape 1"/>
          <p:cNvSpPr/>
          <p:nvPr/>
        </p:nvSpPr>
        <p:spPr>
          <a:xfrm>
            <a:off x="6505575" y="1482328"/>
            <a:ext cx="22860" cy="5292685"/>
          </a:xfrm>
          <a:prstGeom prst="roundRect">
            <a:avLst>
              <a:gd name="adj" fmla="val 135262"/>
            </a:avLst>
          </a:prstGeom>
          <a:solidFill>
            <a:srgbClr val="5D606B"/>
          </a:solidFill>
          <a:ln/>
        </p:spPr>
      </p:sp>
      <p:sp>
        <p:nvSpPr>
          <p:cNvPr id="5" name="Shape 2"/>
          <p:cNvSpPr/>
          <p:nvPr/>
        </p:nvSpPr>
        <p:spPr>
          <a:xfrm>
            <a:off x="6726019" y="1934528"/>
            <a:ext cx="721400" cy="22860"/>
          </a:xfrm>
          <a:prstGeom prst="roundRect">
            <a:avLst>
              <a:gd name="adj" fmla="val 135262"/>
            </a:avLst>
          </a:prstGeom>
          <a:solidFill>
            <a:srgbClr val="5D606B"/>
          </a:solidFill>
          <a:ln/>
        </p:spPr>
      </p:sp>
      <p:sp>
        <p:nvSpPr>
          <p:cNvPr id="6" name="Shape 3"/>
          <p:cNvSpPr/>
          <p:nvPr/>
        </p:nvSpPr>
        <p:spPr>
          <a:xfrm>
            <a:off x="6285131" y="1714143"/>
            <a:ext cx="463748" cy="463748"/>
          </a:xfrm>
          <a:prstGeom prst="roundRect">
            <a:avLst>
              <a:gd name="adj" fmla="val 6668"/>
            </a:avLst>
          </a:prstGeom>
          <a:solidFill>
            <a:srgbClr val="444752"/>
          </a:solidFill>
          <a:ln/>
        </p:spPr>
      </p:sp>
      <p:sp>
        <p:nvSpPr>
          <p:cNvPr id="7" name="Text 4"/>
          <p:cNvSpPr/>
          <p:nvPr/>
        </p:nvSpPr>
        <p:spPr>
          <a:xfrm>
            <a:off x="6463963" y="1800463"/>
            <a:ext cx="105966" cy="2909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1</a:t>
            </a:r>
            <a:endParaRPr lang="en-US" sz="2250" dirty="0"/>
          </a:p>
        </p:txBody>
      </p:sp>
      <p:sp>
        <p:nvSpPr>
          <p:cNvPr id="8" name="Text 5"/>
          <p:cNvSpPr/>
          <p:nvPr/>
        </p:nvSpPr>
        <p:spPr>
          <a:xfrm>
            <a:off x="7650718" y="1688425"/>
            <a:ext cx="2425065" cy="303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计算灰度直方图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7650718" y="2115145"/>
            <a:ext cx="6258282" cy="3296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通过 imhist 获得图像各灰度值的像素数量。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6726019" y="3309223"/>
            <a:ext cx="721400" cy="22860"/>
          </a:xfrm>
          <a:prstGeom prst="roundRect">
            <a:avLst>
              <a:gd name="adj" fmla="val 135262"/>
            </a:avLst>
          </a:prstGeom>
          <a:solidFill>
            <a:srgbClr val="5D606B"/>
          </a:solidFill>
          <a:ln/>
        </p:spPr>
      </p:sp>
      <p:sp>
        <p:nvSpPr>
          <p:cNvPr id="11" name="Shape 8"/>
          <p:cNvSpPr/>
          <p:nvPr/>
        </p:nvSpPr>
        <p:spPr>
          <a:xfrm>
            <a:off x="6285131" y="3088838"/>
            <a:ext cx="463748" cy="463748"/>
          </a:xfrm>
          <a:prstGeom prst="roundRect">
            <a:avLst>
              <a:gd name="adj" fmla="val 6668"/>
            </a:avLst>
          </a:prstGeom>
          <a:solidFill>
            <a:srgbClr val="444752"/>
          </a:solidFill>
          <a:ln/>
        </p:spPr>
      </p:sp>
      <p:sp>
        <p:nvSpPr>
          <p:cNvPr id="12" name="Text 9"/>
          <p:cNvSpPr/>
          <p:nvPr/>
        </p:nvSpPr>
        <p:spPr>
          <a:xfrm>
            <a:off x="6438840" y="3175159"/>
            <a:ext cx="156329" cy="2909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2</a:t>
            </a:r>
            <a:endParaRPr lang="en-US" sz="2250" dirty="0"/>
          </a:p>
        </p:txBody>
      </p:sp>
      <p:sp>
        <p:nvSpPr>
          <p:cNvPr id="13" name="Text 10"/>
          <p:cNvSpPr/>
          <p:nvPr/>
        </p:nvSpPr>
        <p:spPr>
          <a:xfrm>
            <a:off x="7650718" y="3063121"/>
            <a:ext cx="2425065" cy="303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累积分布函数 (CDF)</a:t>
            </a:r>
            <a:endParaRPr lang="en-US" sz="1900" dirty="0"/>
          </a:p>
        </p:txBody>
      </p:sp>
      <p:sp>
        <p:nvSpPr>
          <p:cNvPr id="14" name="Text 11"/>
          <p:cNvSpPr/>
          <p:nvPr/>
        </p:nvSpPr>
        <p:spPr>
          <a:xfrm>
            <a:off x="7650718" y="3489841"/>
            <a:ext cx="6258282" cy="3296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通过累加灰度值的频率，计算每个灰度级对应的累计概率。</a:t>
            </a: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6726019" y="4683919"/>
            <a:ext cx="721400" cy="22860"/>
          </a:xfrm>
          <a:prstGeom prst="roundRect">
            <a:avLst>
              <a:gd name="adj" fmla="val 135262"/>
            </a:avLst>
          </a:prstGeom>
          <a:solidFill>
            <a:srgbClr val="5D606B"/>
          </a:solidFill>
          <a:ln/>
        </p:spPr>
      </p:sp>
      <p:sp>
        <p:nvSpPr>
          <p:cNvPr id="16" name="Shape 13"/>
          <p:cNvSpPr/>
          <p:nvPr/>
        </p:nvSpPr>
        <p:spPr>
          <a:xfrm>
            <a:off x="6285131" y="4463534"/>
            <a:ext cx="463748" cy="463748"/>
          </a:xfrm>
          <a:prstGeom prst="roundRect">
            <a:avLst>
              <a:gd name="adj" fmla="val 6668"/>
            </a:avLst>
          </a:prstGeom>
          <a:solidFill>
            <a:srgbClr val="444752"/>
          </a:solidFill>
          <a:ln/>
        </p:spPr>
      </p:sp>
      <p:sp>
        <p:nvSpPr>
          <p:cNvPr id="17" name="Text 14"/>
          <p:cNvSpPr/>
          <p:nvPr/>
        </p:nvSpPr>
        <p:spPr>
          <a:xfrm>
            <a:off x="6435864" y="4549854"/>
            <a:ext cx="162163" cy="2909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3</a:t>
            </a:r>
            <a:endParaRPr lang="en-US" sz="2250" dirty="0"/>
          </a:p>
        </p:txBody>
      </p:sp>
      <p:sp>
        <p:nvSpPr>
          <p:cNvPr id="18" name="Text 15"/>
          <p:cNvSpPr/>
          <p:nvPr/>
        </p:nvSpPr>
        <p:spPr>
          <a:xfrm>
            <a:off x="7650718" y="4437817"/>
            <a:ext cx="2425065" cy="303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像素映射</a:t>
            </a:r>
            <a:endParaRPr lang="en-US" sz="1900" dirty="0"/>
          </a:p>
        </p:txBody>
      </p:sp>
      <p:sp>
        <p:nvSpPr>
          <p:cNvPr id="19" name="Text 16"/>
          <p:cNvSpPr/>
          <p:nvPr/>
        </p:nvSpPr>
        <p:spPr>
          <a:xfrm>
            <a:off x="7650718" y="4864537"/>
            <a:ext cx="6258282" cy="3296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将每个像素重新映射到均衡化后的灰度值。</a:t>
            </a:r>
            <a:endParaRPr lang="en-US" sz="1600" dirty="0"/>
          </a:p>
        </p:txBody>
      </p:sp>
      <p:sp>
        <p:nvSpPr>
          <p:cNvPr id="20" name="Shape 17"/>
          <p:cNvSpPr/>
          <p:nvPr/>
        </p:nvSpPr>
        <p:spPr>
          <a:xfrm>
            <a:off x="6726019" y="6058614"/>
            <a:ext cx="721400" cy="22860"/>
          </a:xfrm>
          <a:prstGeom prst="roundRect">
            <a:avLst>
              <a:gd name="adj" fmla="val 135262"/>
            </a:avLst>
          </a:prstGeom>
          <a:solidFill>
            <a:srgbClr val="5D606B"/>
          </a:solidFill>
          <a:ln/>
        </p:spPr>
      </p:sp>
      <p:sp>
        <p:nvSpPr>
          <p:cNvPr id="21" name="Shape 18"/>
          <p:cNvSpPr/>
          <p:nvPr/>
        </p:nvSpPr>
        <p:spPr>
          <a:xfrm>
            <a:off x="6285131" y="5838230"/>
            <a:ext cx="463748" cy="463748"/>
          </a:xfrm>
          <a:prstGeom prst="roundRect">
            <a:avLst>
              <a:gd name="adj" fmla="val 6668"/>
            </a:avLst>
          </a:prstGeom>
          <a:solidFill>
            <a:srgbClr val="444752"/>
          </a:solidFill>
          <a:ln/>
        </p:spPr>
      </p:sp>
      <p:sp>
        <p:nvSpPr>
          <p:cNvPr id="22" name="Text 19"/>
          <p:cNvSpPr/>
          <p:nvPr/>
        </p:nvSpPr>
        <p:spPr>
          <a:xfrm>
            <a:off x="6438126" y="5924550"/>
            <a:ext cx="157758" cy="2909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4</a:t>
            </a:r>
            <a:endParaRPr lang="en-US" sz="2250" dirty="0"/>
          </a:p>
        </p:txBody>
      </p:sp>
      <p:sp>
        <p:nvSpPr>
          <p:cNvPr id="23" name="Text 20"/>
          <p:cNvSpPr/>
          <p:nvPr/>
        </p:nvSpPr>
        <p:spPr>
          <a:xfrm>
            <a:off x="7650718" y="5812512"/>
            <a:ext cx="2425065" cy="303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归一化</a:t>
            </a:r>
            <a:endParaRPr lang="en-US" sz="1900" dirty="0"/>
          </a:p>
        </p:txBody>
      </p:sp>
      <p:sp>
        <p:nvSpPr>
          <p:cNvPr id="24" name="Text 21"/>
          <p:cNvSpPr/>
          <p:nvPr/>
        </p:nvSpPr>
        <p:spPr>
          <a:xfrm>
            <a:off x="7650718" y="6239232"/>
            <a:ext cx="6258282" cy="3296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将灰度值缩放到 [0, 255]。</a:t>
            </a:r>
            <a:endParaRPr lang="en-US" sz="1600" dirty="0"/>
          </a:p>
        </p:txBody>
      </p:sp>
      <p:sp>
        <p:nvSpPr>
          <p:cNvPr id="25" name="Text 22"/>
          <p:cNvSpPr/>
          <p:nvPr/>
        </p:nvSpPr>
        <p:spPr>
          <a:xfrm>
            <a:off x="6207800" y="7006828"/>
            <a:ext cx="7701201" cy="6593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直方图均衡化的本质是对像素的灰度级重新分配，使图像整体对比度增强，尤其是在原始图像对比度较低时。</a:t>
            </a:r>
            <a:endParaRPr lang="en-US" sz="1600" dirty="0"/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8A871ADE-43AF-482B-7CE7-DB5DA7B1BE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360" y="2133548"/>
            <a:ext cx="4991231" cy="3962504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241613" y="939165"/>
            <a:ext cx="5584627" cy="6347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950"/>
              </a:lnSpc>
              <a:buNone/>
            </a:pPr>
            <a:r>
              <a:rPr lang="en-US" sz="395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图像处理大作业心得体会</a:t>
            </a:r>
            <a:endParaRPr lang="en-US" sz="3950" dirty="0"/>
          </a:p>
        </p:txBody>
      </p:sp>
      <p:sp>
        <p:nvSpPr>
          <p:cNvPr id="4" name="Shape 1"/>
          <p:cNvSpPr/>
          <p:nvPr/>
        </p:nvSpPr>
        <p:spPr>
          <a:xfrm>
            <a:off x="6241613" y="2140267"/>
            <a:ext cx="485537" cy="485537"/>
          </a:xfrm>
          <a:prstGeom prst="roundRect">
            <a:avLst>
              <a:gd name="adj" fmla="val 6667"/>
            </a:avLst>
          </a:prstGeom>
          <a:solidFill>
            <a:srgbClr val="444752"/>
          </a:solidFill>
          <a:ln/>
        </p:spPr>
      </p:sp>
      <p:sp>
        <p:nvSpPr>
          <p:cNvPr id="5" name="Text 2"/>
          <p:cNvSpPr/>
          <p:nvPr/>
        </p:nvSpPr>
        <p:spPr>
          <a:xfrm>
            <a:off x="6428899" y="2230636"/>
            <a:ext cx="110966" cy="3046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1</a:t>
            </a:r>
            <a:endParaRPr lang="en-US" sz="2350" dirty="0"/>
          </a:p>
        </p:txBody>
      </p:sp>
      <p:sp>
        <p:nvSpPr>
          <p:cNvPr id="6" name="Text 3"/>
          <p:cNvSpPr/>
          <p:nvPr/>
        </p:nvSpPr>
        <p:spPr>
          <a:xfrm>
            <a:off x="6942892" y="2140267"/>
            <a:ext cx="2538770" cy="317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9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基本功能</a:t>
            </a:r>
            <a:endParaRPr lang="en-US" sz="1950" dirty="0"/>
          </a:p>
        </p:txBody>
      </p:sp>
      <p:sp>
        <p:nvSpPr>
          <p:cNvPr id="7" name="Text 4"/>
          <p:cNvSpPr/>
          <p:nvPr/>
        </p:nvSpPr>
        <p:spPr>
          <a:xfrm>
            <a:off x="6942892" y="2586990"/>
            <a:ext cx="3007638" cy="2762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6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通过编写代码实现了直方图均衡化和匹配、对比度增强、图像几何变换等基本功能。例如，在直方图均衡化部分，我直接计算图像灰度的累计分布函数，并通过映射完成直方图的均衡化，而不是简单调用 MATLAB 自带的函数。</a:t>
            </a:r>
            <a:endParaRPr lang="en-US" sz="1650" dirty="0"/>
          </a:p>
        </p:txBody>
      </p:sp>
      <p:sp>
        <p:nvSpPr>
          <p:cNvPr id="8" name="Shape 5"/>
          <p:cNvSpPr/>
          <p:nvPr/>
        </p:nvSpPr>
        <p:spPr>
          <a:xfrm>
            <a:off x="10166271" y="2140267"/>
            <a:ext cx="485537" cy="485537"/>
          </a:xfrm>
          <a:prstGeom prst="roundRect">
            <a:avLst>
              <a:gd name="adj" fmla="val 6667"/>
            </a:avLst>
          </a:prstGeom>
          <a:solidFill>
            <a:srgbClr val="444752"/>
          </a:solidFill>
          <a:ln/>
        </p:spPr>
      </p:sp>
      <p:sp>
        <p:nvSpPr>
          <p:cNvPr id="9" name="Text 6"/>
          <p:cNvSpPr/>
          <p:nvPr/>
        </p:nvSpPr>
        <p:spPr>
          <a:xfrm>
            <a:off x="10327243" y="2230636"/>
            <a:ext cx="163592" cy="3046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2</a:t>
            </a:r>
            <a:endParaRPr lang="en-US" sz="2350" dirty="0"/>
          </a:p>
        </p:txBody>
      </p:sp>
      <p:sp>
        <p:nvSpPr>
          <p:cNvPr id="10" name="Text 7"/>
          <p:cNvSpPr/>
          <p:nvPr/>
        </p:nvSpPr>
        <p:spPr>
          <a:xfrm>
            <a:off x="10867549" y="2140267"/>
            <a:ext cx="2538770" cy="317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9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高级功能</a:t>
            </a:r>
            <a:endParaRPr lang="en-US" sz="1950" dirty="0"/>
          </a:p>
        </p:txBody>
      </p:sp>
      <p:sp>
        <p:nvSpPr>
          <p:cNvPr id="11" name="Text 8"/>
          <p:cNvSpPr/>
          <p:nvPr/>
        </p:nvSpPr>
        <p:spPr>
          <a:xfrm>
            <a:off x="10867549" y="2586990"/>
            <a:ext cx="3007638" cy="24169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6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在高级功能方面，我完成了边缘提取与特征提取等任务。其中，边缘提取部分使用了 Roberts、Prewitt、Sobel 和拉普拉斯算子，我手动实现了这些算法的卷积操作，而不是依赖 MATLAB 内置的 edge 函数。</a:t>
            </a:r>
            <a:endParaRPr lang="en-US" sz="1650" dirty="0"/>
          </a:p>
        </p:txBody>
      </p:sp>
      <p:sp>
        <p:nvSpPr>
          <p:cNvPr id="12" name="Shape 9"/>
          <p:cNvSpPr/>
          <p:nvPr/>
        </p:nvSpPr>
        <p:spPr>
          <a:xfrm>
            <a:off x="6241613" y="5807750"/>
            <a:ext cx="485537" cy="485537"/>
          </a:xfrm>
          <a:prstGeom prst="roundRect">
            <a:avLst>
              <a:gd name="adj" fmla="val 6667"/>
            </a:avLst>
          </a:prstGeom>
          <a:solidFill>
            <a:srgbClr val="444752"/>
          </a:solidFill>
          <a:ln/>
        </p:spPr>
      </p:sp>
      <p:sp>
        <p:nvSpPr>
          <p:cNvPr id="13" name="Text 10"/>
          <p:cNvSpPr/>
          <p:nvPr/>
        </p:nvSpPr>
        <p:spPr>
          <a:xfrm>
            <a:off x="6399490" y="5898118"/>
            <a:ext cx="169664" cy="3046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3</a:t>
            </a:r>
            <a:endParaRPr lang="en-US" sz="2350" dirty="0"/>
          </a:p>
        </p:txBody>
      </p:sp>
      <p:sp>
        <p:nvSpPr>
          <p:cNvPr id="14" name="Text 11"/>
          <p:cNvSpPr/>
          <p:nvPr/>
        </p:nvSpPr>
        <p:spPr>
          <a:xfrm>
            <a:off x="6942892" y="5807750"/>
            <a:ext cx="2538770" cy="317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9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机器学习</a:t>
            </a:r>
            <a:endParaRPr lang="en-US" sz="1950" dirty="0"/>
          </a:p>
        </p:txBody>
      </p:sp>
      <p:sp>
        <p:nvSpPr>
          <p:cNvPr id="15" name="Text 12"/>
          <p:cNvSpPr/>
          <p:nvPr/>
        </p:nvSpPr>
        <p:spPr>
          <a:xfrm>
            <a:off x="6942892" y="6254472"/>
            <a:ext cx="6932295" cy="1035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6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在加分项机器学习部分，我仅尝试使用传统方法（如支持向量机）对提取的特征进行分类，由于时间有限，仅对小型数据集进行了实验，但这让我初步了解了如何将特征与模型结合，完成简单的图像分类任务。</a:t>
            </a:r>
            <a:endParaRPr lang="en-US" sz="1650" dirty="0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93FEB107-4D79-0F6A-B7AA-476F93CD7D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340" y="1018697"/>
            <a:ext cx="5956402" cy="5753697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853321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学习总结</a:t>
            </a:r>
            <a:endParaRPr lang="en-US" sz="44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7638" y="2036088"/>
            <a:ext cx="2137529" cy="174021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4021812" y="2891909"/>
            <a:ext cx="108942" cy="478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750"/>
              </a:lnSpc>
              <a:buNone/>
            </a:pPr>
            <a:r>
              <a:rPr lang="en-US" sz="23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1</a:t>
            </a:r>
            <a:endParaRPr lang="en-US" sz="2350" dirty="0"/>
          </a:p>
        </p:txBody>
      </p:sp>
      <p:sp>
        <p:nvSpPr>
          <p:cNvPr id="5" name="Text 2"/>
          <p:cNvSpPr/>
          <p:nvPr/>
        </p:nvSpPr>
        <p:spPr>
          <a:xfrm>
            <a:off x="5384482" y="246685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理论与实践结合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5384482" y="2962394"/>
            <a:ext cx="69401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通过自主实现算法，我对图像处理的基本原理有了更深刻的理解。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5204936" y="3790950"/>
            <a:ext cx="8527971" cy="15240"/>
          </a:xfrm>
          <a:prstGeom prst="roundRect">
            <a:avLst>
              <a:gd name="adj" fmla="val 235611"/>
            </a:avLst>
          </a:prstGeom>
          <a:solidFill>
            <a:srgbClr val="5D606B"/>
          </a:solidFill>
          <a:ln/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8814" y="3836075"/>
            <a:ext cx="4275058" cy="1740218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995976" y="4466868"/>
            <a:ext cx="160615" cy="478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750"/>
              </a:lnSpc>
              <a:buNone/>
            </a:pPr>
            <a:r>
              <a:rPr lang="en-US" sz="23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2</a:t>
            </a:r>
            <a:endParaRPr lang="en-US" sz="2350" dirty="0"/>
          </a:p>
        </p:txBody>
      </p:sp>
      <p:sp>
        <p:nvSpPr>
          <p:cNvPr id="10" name="Text 6"/>
          <p:cNvSpPr/>
          <p:nvPr/>
        </p:nvSpPr>
        <p:spPr>
          <a:xfrm>
            <a:off x="6453187" y="426684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代码优化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6453187" y="4762381"/>
            <a:ext cx="5264944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界面设计还需优化，代码结构可以进一步模块化。</a:t>
            </a:r>
            <a:endParaRPr lang="en-US" sz="1850" dirty="0"/>
          </a:p>
        </p:txBody>
      </p:sp>
      <p:sp>
        <p:nvSpPr>
          <p:cNvPr id="12" name="Shape 8"/>
          <p:cNvSpPr/>
          <p:nvPr/>
        </p:nvSpPr>
        <p:spPr>
          <a:xfrm>
            <a:off x="6273641" y="5590937"/>
            <a:ext cx="7459266" cy="15240"/>
          </a:xfrm>
          <a:prstGeom prst="roundRect">
            <a:avLst>
              <a:gd name="adj" fmla="val 235611"/>
            </a:avLst>
          </a:prstGeom>
          <a:solidFill>
            <a:srgbClr val="5D606B"/>
          </a:solidFill>
          <a:ln/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0109" y="5636062"/>
            <a:ext cx="6412587" cy="1740218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992999" y="6266855"/>
            <a:ext cx="166688" cy="478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750"/>
              </a:lnSpc>
              <a:buNone/>
            </a:pPr>
            <a:r>
              <a:rPr lang="en-US" sz="23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3</a:t>
            </a:r>
            <a:endParaRPr lang="en-US" sz="2350" dirty="0"/>
          </a:p>
        </p:txBody>
      </p:sp>
      <p:sp>
        <p:nvSpPr>
          <p:cNvPr id="15" name="Text 10"/>
          <p:cNvSpPr/>
          <p:nvPr/>
        </p:nvSpPr>
        <p:spPr>
          <a:xfrm>
            <a:off x="7522012" y="587537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未来展望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7522012" y="6370915"/>
            <a:ext cx="6031349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在代码优化、模型应用等方面不断提升自己，为更复杂的图像处理任务打下坚实基础。</a:t>
            </a:r>
            <a:endParaRPr lang="en-US" sz="18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2639B7-1FF1-D8F1-0582-8AF880A526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6412A244-97C4-8040-9B7E-948FED50DD19}"/>
              </a:ext>
            </a:extLst>
          </p:cNvPr>
          <p:cNvSpPr/>
          <p:nvPr/>
        </p:nvSpPr>
        <p:spPr>
          <a:xfrm>
            <a:off x="182728" y="126771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直方图处理</a:t>
            </a:r>
            <a:endParaRPr lang="en-US" sz="4400" dirty="0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CCC3935E-DD65-8749-4B4E-D261409B5912}"/>
              </a:ext>
            </a:extLst>
          </p:cNvPr>
          <p:cNvSpPr/>
          <p:nvPr/>
        </p:nvSpPr>
        <p:spPr>
          <a:xfrm>
            <a:off x="182728" y="822722"/>
            <a:ext cx="746855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直方图处理是图像增强的重要方法</a:t>
            </a:r>
            <a:r>
              <a:rPr lang="en-US" sz="185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。我实现了灰度直方图统计</a:t>
            </a: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、绘制和均衡化等功能。直方图均衡化能有效增强图像对比度，改善图像质量。系统还支持直方图拉伸，通过调整灰度值范围进一步优化图像。</a:t>
            </a:r>
            <a:endParaRPr lang="en-US" sz="1850" dirty="0"/>
          </a:p>
        </p:txBody>
      </p:sp>
      <p:sp>
        <p:nvSpPr>
          <p:cNvPr id="5" name="Shape 2">
            <a:extLst>
              <a:ext uri="{FF2B5EF4-FFF2-40B4-BE49-F238E27FC236}">
                <a16:creationId xmlns:a16="http://schemas.microsoft.com/office/drawing/2014/main" id="{224C695F-EBBB-D80D-51E8-3AC6A0C8A3D1}"/>
              </a:ext>
            </a:extLst>
          </p:cNvPr>
          <p:cNvSpPr/>
          <p:nvPr/>
        </p:nvSpPr>
        <p:spPr>
          <a:xfrm>
            <a:off x="213478" y="2431893"/>
            <a:ext cx="13339883" cy="5474150"/>
          </a:xfrm>
          <a:prstGeom prst="roundRect">
            <a:avLst>
              <a:gd name="adj" fmla="val 2063"/>
            </a:avLst>
          </a:prstGeom>
          <a:solidFill>
            <a:srgbClr val="444752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34024087-8D56-ACA1-FFF3-87405063B83B}"/>
              </a:ext>
            </a:extLst>
          </p:cNvPr>
          <p:cNvSpPr/>
          <p:nvPr/>
        </p:nvSpPr>
        <p:spPr>
          <a:xfrm>
            <a:off x="213478" y="254587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400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KnobHistogramStretchingValueChanged</a:t>
            </a:r>
          </a:p>
          <a:p>
            <a:pPr marL="0" indent="0">
              <a:lnSpc>
                <a:spcPts val="2750"/>
              </a:lnSpc>
              <a:buNone/>
            </a:pPr>
            <a:endParaRPr lang="en-US" sz="4000">
              <a:solidFill>
                <a:srgbClr val="D6E5EF"/>
              </a:solidFill>
              <a:latin typeface="Lora" pitchFamily="34" charset="0"/>
            </a:endParaRPr>
          </a:p>
          <a:p>
            <a:pPr algn="just"/>
            <a:r>
              <a:rPr lang="en-US" altLang="zh-CN" sz="2400" kern="100">
                <a:solidFill>
                  <a:srgbClr val="FF0000"/>
                </a:solidFill>
                <a:effectLst/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function KnobHistogramStretchingValueChanged(app, event)</a:t>
            </a:r>
            <a:endParaRPr lang="zh-CN" altLang="zh-CN" sz="24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2400" kern="100">
                <a:solidFill>
                  <a:srgbClr val="FF0000"/>
                </a:solidFill>
                <a:effectLst/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stretch_intensity = app.KnobHistogramStretching.Value;</a:t>
            </a:r>
            <a:endParaRPr lang="zh-CN" altLang="zh-CN" sz="24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2400" kern="100">
                <a:solidFill>
                  <a:srgbClr val="FF0000"/>
                </a:solidFill>
                <a:effectLst/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if ~isempty(app.ImgHistInput.ImageSource)</a:t>
            </a:r>
            <a:endParaRPr lang="zh-CN" altLang="zh-CN" sz="24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2400" kern="100">
                <a:solidFill>
                  <a:srgbClr val="FF0000"/>
                </a:solidFill>
                <a:effectLst/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    gray_image = rgb2gray(app.ImgHistInput.ImageSource);</a:t>
            </a:r>
            <a:endParaRPr lang="zh-CN" altLang="zh-CN" sz="24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2400" kern="100">
                <a:solidFill>
                  <a:srgbClr val="FF0000"/>
                </a:solidFill>
                <a:effectLst/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    min_val = double(min(gray_image(:)));</a:t>
            </a:r>
            <a:endParaRPr lang="zh-CN" altLang="zh-CN" sz="24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2400" kern="100">
                <a:solidFill>
                  <a:srgbClr val="FF0000"/>
                </a:solidFill>
                <a:effectLst/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    max_val = double(max(gray_image(:)));</a:t>
            </a:r>
            <a:endParaRPr lang="zh-CN" altLang="zh-CN" sz="24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2400" kern="100">
                <a:solidFill>
                  <a:srgbClr val="FF0000"/>
                </a:solidFill>
                <a:effectLst/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    stretched_image = imadjust(gray_image, [min_val max_val] / 255, [0 stretch_intensity / 100]);</a:t>
            </a:r>
            <a:endParaRPr lang="zh-CN" altLang="zh-CN" sz="24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2400" kern="100">
                <a:solidFill>
                  <a:srgbClr val="FF0000"/>
                </a:solidFill>
                <a:effectLst/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    app.ImgHistOutput.ImageSource = cat(3, stretched_image, stretched_image, stretched_image);</a:t>
            </a:r>
            <a:endParaRPr lang="zh-CN" altLang="zh-CN" sz="24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2400" kern="100">
                <a:solidFill>
                  <a:srgbClr val="FF0000"/>
                </a:solidFill>
                <a:effectLst/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else</a:t>
            </a:r>
            <a:endParaRPr lang="zh-CN" altLang="zh-CN" sz="24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2400" kern="100">
                <a:solidFill>
                  <a:srgbClr val="FF0000"/>
                </a:solidFill>
                <a:effectLst/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    disp('</a:t>
            </a:r>
            <a:r>
              <a:rPr lang="zh-CN" altLang="zh-CN" sz="2400" kern="100">
                <a:solidFill>
                  <a:srgbClr val="FF0000"/>
                </a:solidFill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未加载图像</a:t>
            </a:r>
            <a:r>
              <a:rPr lang="en-US" altLang="zh-CN" sz="2400" kern="100">
                <a:solidFill>
                  <a:srgbClr val="FF0000"/>
                </a:solidFill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');</a:t>
            </a:r>
            <a:endParaRPr lang="zh-CN" altLang="zh-CN" sz="24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2400" kern="100">
                <a:solidFill>
                  <a:srgbClr val="FF0000"/>
                </a:solidFill>
                <a:effectLst/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end</a:t>
            </a:r>
            <a:endParaRPr lang="zh-CN" altLang="zh-CN" sz="24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2400" kern="100">
                <a:solidFill>
                  <a:srgbClr val="FF0000"/>
                </a:solidFill>
                <a:effectLst/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end</a:t>
            </a:r>
            <a:endParaRPr lang="zh-CN" altLang="zh-CN" sz="24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lnSpc>
                <a:spcPts val="2750"/>
              </a:lnSpc>
              <a:buNone/>
            </a:pPr>
            <a:endParaRPr lang="en-US" sz="2800" b="1" dirty="0"/>
          </a:p>
        </p:txBody>
      </p:sp>
      <p:sp>
        <p:nvSpPr>
          <p:cNvPr id="7" name="Text 4">
            <a:extLst>
              <a:ext uri="{FF2B5EF4-FFF2-40B4-BE49-F238E27FC236}">
                <a16:creationId xmlns:a16="http://schemas.microsoft.com/office/drawing/2014/main" id="{83A3C6FE-800B-1EAB-D079-01BBFFA92D8C}"/>
              </a:ext>
            </a:extLst>
          </p:cNvPr>
          <p:cNvSpPr/>
          <p:nvPr/>
        </p:nvSpPr>
        <p:spPr>
          <a:xfrm>
            <a:off x="1077039" y="4421862"/>
            <a:ext cx="313598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endParaRPr lang="en-US" sz="1850" dirty="0"/>
          </a:p>
        </p:txBody>
      </p:sp>
      <p:sp>
        <p:nvSpPr>
          <p:cNvPr id="16" name="Text 4">
            <a:extLst>
              <a:ext uri="{FF2B5EF4-FFF2-40B4-BE49-F238E27FC236}">
                <a16:creationId xmlns:a16="http://schemas.microsoft.com/office/drawing/2014/main" id="{325D523B-74D6-5242-FBCF-B37E60CF8741}"/>
              </a:ext>
            </a:extLst>
          </p:cNvPr>
          <p:cNvSpPr/>
          <p:nvPr/>
        </p:nvSpPr>
        <p:spPr>
          <a:xfrm>
            <a:off x="6237539" y="3476983"/>
            <a:ext cx="313598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endParaRPr lang="en-US" sz="1850" dirty="0"/>
          </a:p>
        </p:txBody>
      </p:sp>
      <p:sp>
        <p:nvSpPr>
          <p:cNvPr id="19" name="Text 4">
            <a:extLst>
              <a:ext uri="{FF2B5EF4-FFF2-40B4-BE49-F238E27FC236}">
                <a16:creationId xmlns:a16="http://schemas.microsoft.com/office/drawing/2014/main" id="{63929355-396B-1A53-6EA6-FA50AFADAA80}"/>
              </a:ext>
            </a:extLst>
          </p:cNvPr>
          <p:cNvSpPr/>
          <p:nvPr/>
        </p:nvSpPr>
        <p:spPr>
          <a:xfrm>
            <a:off x="6096862" y="5882557"/>
            <a:ext cx="313598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endParaRPr lang="en-US" sz="1850" dirty="0"/>
          </a:p>
        </p:txBody>
      </p:sp>
    </p:spTree>
    <p:extLst>
      <p:ext uri="{BB962C8B-B14F-4D97-AF65-F5344CB8AC3E}">
        <p14:creationId xmlns:p14="http://schemas.microsoft.com/office/powerpoint/2010/main" val="3242138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02456" y="475536"/>
            <a:ext cx="4050387" cy="506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950"/>
              </a:lnSpc>
              <a:buNone/>
            </a:pPr>
            <a:r>
              <a:rPr lang="en-US" sz="315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直方图拉伸功能实现</a:t>
            </a:r>
            <a:endParaRPr lang="en-US" sz="31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4221" y="1325999"/>
            <a:ext cx="1329095" cy="125122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919537" y="1941314"/>
            <a:ext cx="78343" cy="3442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6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1</a:t>
            </a:r>
            <a:endParaRPr lang="en-US" sz="1650" dirty="0"/>
          </a:p>
        </p:txBody>
      </p:sp>
      <p:sp>
        <p:nvSpPr>
          <p:cNvPr id="5" name="Text 2"/>
          <p:cNvSpPr/>
          <p:nvPr/>
        </p:nvSpPr>
        <p:spPr>
          <a:xfrm>
            <a:off x="4795361" y="1635681"/>
            <a:ext cx="2025134" cy="2531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读取拉伸强度</a:t>
            </a:r>
            <a:endParaRPr lang="en-US" sz="1550" dirty="0"/>
          </a:p>
        </p:txBody>
      </p:sp>
      <p:sp>
        <p:nvSpPr>
          <p:cNvPr id="6" name="Text 3"/>
          <p:cNvSpPr/>
          <p:nvPr/>
        </p:nvSpPr>
        <p:spPr>
          <a:xfrm>
            <a:off x="4795361" y="1992035"/>
            <a:ext cx="4013002" cy="275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stretch_intensity = app.KnobHistogramStretching.Value;</a:t>
            </a:r>
            <a:endParaRPr lang="en-US" sz="1350" dirty="0"/>
          </a:p>
        </p:txBody>
      </p:sp>
      <p:sp>
        <p:nvSpPr>
          <p:cNvPr id="7" name="Shape 4"/>
          <p:cNvSpPr/>
          <p:nvPr/>
        </p:nvSpPr>
        <p:spPr>
          <a:xfrm>
            <a:off x="4666298" y="2589133"/>
            <a:ext cx="9318665" cy="11430"/>
          </a:xfrm>
          <a:prstGeom prst="roundRect">
            <a:avLst>
              <a:gd name="adj" fmla="val 225913"/>
            </a:avLst>
          </a:prstGeom>
          <a:solidFill>
            <a:srgbClr val="5D606B"/>
          </a:solidFill>
          <a:ln/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9614" y="2620208"/>
            <a:ext cx="2658189" cy="1251228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900964" y="3073718"/>
            <a:ext cx="115491" cy="3442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6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2</a:t>
            </a:r>
            <a:endParaRPr lang="en-US" sz="1650" dirty="0"/>
          </a:p>
        </p:txBody>
      </p:sp>
      <p:sp>
        <p:nvSpPr>
          <p:cNvPr id="10" name="Text 6"/>
          <p:cNvSpPr/>
          <p:nvPr/>
        </p:nvSpPr>
        <p:spPr>
          <a:xfrm>
            <a:off x="5459849" y="2929890"/>
            <a:ext cx="2025134" cy="2531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转换为灰度图像</a:t>
            </a:r>
            <a:endParaRPr lang="en-US" sz="1550" dirty="0"/>
          </a:p>
        </p:txBody>
      </p:sp>
      <p:sp>
        <p:nvSpPr>
          <p:cNvPr id="11" name="Text 7"/>
          <p:cNvSpPr/>
          <p:nvPr/>
        </p:nvSpPr>
        <p:spPr>
          <a:xfrm>
            <a:off x="5459849" y="3286244"/>
            <a:ext cx="4015740" cy="275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gray_image = rgb2gray(app.ImgHistInput.ImageSource);</a:t>
            </a:r>
            <a:endParaRPr lang="en-US" sz="1350" dirty="0"/>
          </a:p>
        </p:txBody>
      </p:sp>
      <p:sp>
        <p:nvSpPr>
          <p:cNvPr id="12" name="Shape 8"/>
          <p:cNvSpPr/>
          <p:nvPr/>
        </p:nvSpPr>
        <p:spPr>
          <a:xfrm>
            <a:off x="5330785" y="3883343"/>
            <a:ext cx="8654177" cy="11430"/>
          </a:xfrm>
          <a:prstGeom prst="roundRect">
            <a:avLst>
              <a:gd name="adj" fmla="val 225913"/>
            </a:avLst>
          </a:prstGeom>
          <a:solidFill>
            <a:srgbClr val="5D606B"/>
          </a:solidFill>
          <a:ln/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5127" y="3914418"/>
            <a:ext cx="3987284" cy="1251228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898821" y="4367927"/>
            <a:ext cx="119777" cy="3442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6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3</a:t>
            </a:r>
            <a:endParaRPr lang="en-US" sz="1650" dirty="0"/>
          </a:p>
        </p:txBody>
      </p:sp>
      <p:sp>
        <p:nvSpPr>
          <p:cNvPr id="15" name="Text 10"/>
          <p:cNvSpPr/>
          <p:nvPr/>
        </p:nvSpPr>
        <p:spPr>
          <a:xfrm>
            <a:off x="6124456" y="4224099"/>
            <a:ext cx="2025134" cy="2531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计算新的范围</a:t>
            </a:r>
            <a:endParaRPr lang="en-US" sz="1550" dirty="0"/>
          </a:p>
        </p:txBody>
      </p:sp>
      <p:sp>
        <p:nvSpPr>
          <p:cNvPr id="16" name="Text 11"/>
          <p:cNvSpPr/>
          <p:nvPr/>
        </p:nvSpPr>
        <p:spPr>
          <a:xfrm>
            <a:off x="6124456" y="4580453"/>
            <a:ext cx="5584031" cy="275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min_val = double(min(gray_image(:))); max_val = double(max(gray_image(:)));</a:t>
            </a:r>
            <a:endParaRPr lang="en-US" sz="1350" dirty="0"/>
          </a:p>
        </p:txBody>
      </p:sp>
      <p:sp>
        <p:nvSpPr>
          <p:cNvPr id="17" name="Shape 12"/>
          <p:cNvSpPr/>
          <p:nvPr/>
        </p:nvSpPr>
        <p:spPr>
          <a:xfrm>
            <a:off x="5995392" y="5177552"/>
            <a:ext cx="7989570" cy="11430"/>
          </a:xfrm>
          <a:prstGeom prst="roundRect">
            <a:avLst>
              <a:gd name="adj" fmla="val 225913"/>
            </a:avLst>
          </a:prstGeom>
          <a:solidFill>
            <a:srgbClr val="5D606B"/>
          </a:solidFill>
          <a:ln/>
        </p:spPr>
      </p:sp>
      <p:pic>
        <p:nvPicPr>
          <p:cNvPr id="1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0520" y="5208627"/>
            <a:ext cx="5316379" cy="1251228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3900368" y="5662136"/>
            <a:ext cx="116562" cy="3442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6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4</a:t>
            </a:r>
            <a:endParaRPr lang="en-US" sz="1650" dirty="0"/>
          </a:p>
        </p:txBody>
      </p:sp>
      <p:sp>
        <p:nvSpPr>
          <p:cNvPr id="20" name="Text 14"/>
          <p:cNvSpPr/>
          <p:nvPr/>
        </p:nvSpPr>
        <p:spPr>
          <a:xfrm>
            <a:off x="6788944" y="5518309"/>
            <a:ext cx="2025134" cy="2531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执行拉伸操作</a:t>
            </a:r>
            <a:endParaRPr lang="en-US" sz="1550" dirty="0"/>
          </a:p>
        </p:txBody>
      </p:sp>
      <p:sp>
        <p:nvSpPr>
          <p:cNvPr id="21" name="Text 15"/>
          <p:cNvSpPr/>
          <p:nvPr/>
        </p:nvSpPr>
        <p:spPr>
          <a:xfrm>
            <a:off x="6788944" y="5874663"/>
            <a:ext cx="6639758" cy="275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stretched_image = imadjust(gray_image, [min_val max_val] / 255, [0 stretch_intensity / 100]);</a:t>
            </a:r>
            <a:endParaRPr lang="en-US" sz="1350" dirty="0"/>
          </a:p>
        </p:txBody>
      </p:sp>
      <p:sp>
        <p:nvSpPr>
          <p:cNvPr id="22" name="Shape 16"/>
          <p:cNvSpPr/>
          <p:nvPr/>
        </p:nvSpPr>
        <p:spPr>
          <a:xfrm>
            <a:off x="6659880" y="6471761"/>
            <a:ext cx="7325082" cy="11430"/>
          </a:xfrm>
          <a:prstGeom prst="roundRect">
            <a:avLst>
              <a:gd name="adj" fmla="val 225913"/>
            </a:avLst>
          </a:prstGeom>
          <a:solidFill>
            <a:srgbClr val="5D606B"/>
          </a:solidFill>
          <a:ln/>
        </p:spPr>
      </p:sp>
      <p:pic>
        <p:nvPicPr>
          <p:cNvPr id="2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5913" y="6502837"/>
            <a:ext cx="6645593" cy="1251228"/>
          </a:xfrm>
          <a:prstGeom prst="rect">
            <a:avLst/>
          </a:prstGeom>
        </p:spPr>
      </p:pic>
      <p:sp>
        <p:nvSpPr>
          <p:cNvPr id="24" name="Text 17"/>
          <p:cNvSpPr/>
          <p:nvPr/>
        </p:nvSpPr>
        <p:spPr>
          <a:xfrm>
            <a:off x="3900011" y="6956346"/>
            <a:ext cx="117277" cy="3442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6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5</a:t>
            </a:r>
            <a:endParaRPr lang="en-US" sz="1650" dirty="0"/>
          </a:p>
        </p:txBody>
      </p:sp>
      <p:sp>
        <p:nvSpPr>
          <p:cNvPr id="25" name="Text 18"/>
          <p:cNvSpPr/>
          <p:nvPr/>
        </p:nvSpPr>
        <p:spPr>
          <a:xfrm>
            <a:off x="7453551" y="6674882"/>
            <a:ext cx="2025134" cy="2531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显示结果</a:t>
            </a:r>
            <a:endParaRPr lang="en-US" sz="1550" dirty="0"/>
          </a:p>
        </p:txBody>
      </p:sp>
      <p:sp>
        <p:nvSpPr>
          <p:cNvPr id="26" name="Text 19"/>
          <p:cNvSpPr/>
          <p:nvPr/>
        </p:nvSpPr>
        <p:spPr>
          <a:xfrm>
            <a:off x="7453551" y="7031236"/>
            <a:ext cx="6402348" cy="5507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app.ImgHistOutput.ImageSource = cat(3, stretched_image, stretched_image, stretched_image);</a:t>
            </a:r>
            <a:endParaRPr lang="en-US" sz="13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451134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灰度直方图绘制方法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275343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获取目标坐标轴组件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3344704"/>
            <a:ext cx="61855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axesHandle = app.UIAxesGrayHistogramHistgram; 使用应用程序的 UIAxes 组件来作为绘图目标。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7614761" y="275343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绘制直方图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614761" y="3344704"/>
            <a:ext cx="61855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bar(axesHandle, histogram); 使用 MATLAB 的 bar 函数绘制柱状图，将直方图数据以柱状的形式展示。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837724" y="4595336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算法原理：</a:t>
            </a:r>
            <a:endParaRPr lang="en-US" sz="1850" dirty="0"/>
          </a:p>
        </p:txBody>
      </p:sp>
      <p:sp>
        <p:nvSpPr>
          <p:cNvPr id="8" name="Shape 6"/>
          <p:cNvSpPr/>
          <p:nvPr/>
        </p:nvSpPr>
        <p:spPr>
          <a:xfrm>
            <a:off x="837724" y="5516761"/>
            <a:ext cx="418862" cy="418862"/>
          </a:xfrm>
          <a:prstGeom prst="roundRect">
            <a:avLst>
              <a:gd name="adj" fmla="val 8573"/>
            </a:avLst>
          </a:prstGeom>
          <a:solidFill>
            <a:srgbClr val="444752"/>
          </a:solidFill>
          <a:ln/>
        </p:spPr>
      </p:sp>
      <p:sp>
        <p:nvSpPr>
          <p:cNvPr id="9" name="Text 7"/>
          <p:cNvSpPr/>
          <p:nvPr/>
        </p:nvSpPr>
        <p:spPr>
          <a:xfrm>
            <a:off x="1495901" y="551676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柱状图展示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1495901" y="6012299"/>
            <a:ext cx="5699641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柱状图是一种直观的方式展示每个灰度级的像素频次。</a:t>
            </a:r>
            <a:endParaRPr lang="en-US" sz="1850" dirty="0"/>
          </a:p>
        </p:txBody>
      </p:sp>
      <p:sp>
        <p:nvSpPr>
          <p:cNvPr id="11" name="Shape 9"/>
          <p:cNvSpPr/>
          <p:nvPr/>
        </p:nvSpPr>
        <p:spPr>
          <a:xfrm>
            <a:off x="7434858" y="5516761"/>
            <a:ext cx="418862" cy="418862"/>
          </a:xfrm>
          <a:prstGeom prst="roundRect">
            <a:avLst>
              <a:gd name="adj" fmla="val 8573"/>
            </a:avLst>
          </a:prstGeom>
          <a:solidFill>
            <a:srgbClr val="444752"/>
          </a:solidFill>
          <a:ln/>
        </p:spPr>
      </p:sp>
      <p:sp>
        <p:nvSpPr>
          <p:cNvPr id="12" name="Text 10"/>
          <p:cNvSpPr/>
          <p:nvPr/>
        </p:nvSpPr>
        <p:spPr>
          <a:xfrm>
            <a:off x="8093035" y="551676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自动生成</a:t>
            </a:r>
            <a:endParaRPr lang="en-US" sz="2200" dirty="0"/>
          </a:p>
        </p:txBody>
      </p:sp>
      <p:sp>
        <p:nvSpPr>
          <p:cNvPr id="13" name="Text 11"/>
          <p:cNvSpPr/>
          <p:nvPr/>
        </p:nvSpPr>
        <p:spPr>
          <a:xfrm>
            <a:off x="8093035" y="6012299"/>
            <a:ext cx="569964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MATLAB 的 bar 函数会根据输入数组自动生成柱状图。</a:t>
            </a:r>
            <a:endParaRPr lang="en-US" sz="18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</TotalTime>
  <Words>6420</Words>
  <Application>Microsoft Office PowerPoint</Application>
  <PresentationFormat>自定义</PresentationFormat>
  <Paragraphs>877</Paragraphs>
  <Slides>61</Slides>
  <Notes>61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61</vt:i4>
      </vt:variant>
    </vt:vector>
  </HeadingPairs>
  <TitlesOfParts>
    <vt:vector size="71" baseType="lpstr">
      <vt:lpstr>Arial</vt:lpstr>
      <vt:lpstr>Lora</vt:lpstr>
      <vt:lpstr>等线</vt:lpstr>
      <vt:lpstr>Source Sans Pro Bold</vt:lpstr>
      <vt:lpstr>Source Sans Pro Medium</vt:lpstr>
      <vt:lpstr>Source Sans Pro</vt:lpstr>
      <vt:lpstr>Consolas</vt:lpstr>
      <vt:lpstr>等线 Light</vt:lpstr>
      <vt:lpstr>宋体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烨妍 张</cp:lastModifiedBy>
  <cp:revision>9</cp:revision>
  <dcterms:created xsi:type="dcterms:W3CDTF">2024-12-14T09:51:58Z</dcterms:created>
  <dcterms:modified xsi:type="dcterms:W3CDTF">2024-12-17T06:18:41Z</dcterms:modified>
</cp:coreProperties>
</file>